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5" r:id="rId2"/>
    <p:sldId id="257" r:id="rId3"/>
    <p:sldId id="293" r:id="rId4"/>
    <p:sldId id="261" r:id="rId5"/>
    <p:sldId id="258" r:id="rId6"/>
    <p:sldId id="282" r:id="rId7"/>
    <p:sldId id="259" r:id="rId8"/>
    <p:sldId id="260" r:id="rId9"/>
    <p:sldId id="280" r:id="rId10"/>
    <p:sldId id="262" r:id="rId11"/>
    <p:sldId id="283" r:id="rId12"/>
    <p:sldId id="263" r:id="rId13"/>
    <p:sldId id="264" r:id="rId14"/>
    <p:sldId id="265" r:id="rId15"/>
    <p:sldId id="266" r:id="rId16"/>
    <p:sldId id="267" r:id="rId17"/>
    <p:sldId id="269" r:id="rId18"/>
    <p:sldId id="270" r:id="rId19"/>
    <p:sldId id="271" r:id="rId20"/>
    <p:sldId id="291" r:id="rId21"/>
    <p:sldId id="272" r:id="rId22"/>
    <p:sldId id="273" r:id="rId23"/>
    <p:sldId id="274" r:id="rId24"/>
    <p:sldId id="275" r:id="rId25"/>
    <p:sldId id="276" r:id="rId26"/>
    <p:sldId id="285" r:id="rId27"/>
    <p:sldId id="279" r:id="rId28"/>
    <p:sldId id="294" r:id="rId29"/>
    <p:sldId id="296" r:id="rId30"/>
  </p:sldIdLst>
  <p:sldSz cx="12192000" cy="6858000"/>
  <p:notesSz cx="7023100" cy="93091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2E52"/>
    <a:srgbClr val="FDA403"/>
    <a:srgbClr val="8C4678"/>
    <a:srgbClr val="691539"/>
    <a:srgbClr val="E4500E"/>
    <a:srgbClr val="C6460C"/>
    <a:srgbClr val="DAA600"/>
    <a:srgbClr val="FFD757"/>
    <a:srgbClr val="5DAF61"/>
    <a:srgbClr val="4C6C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3" d="100"/>
          <a:sy n="53" d="100"/>
        </p:scale>
        <p:origin x="71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80FE2E9-8DAF-40C3-92D8-041B68AB8D1A}" type="datetimeFigureOut">
              <a:rPr lang="en-US" smtClean="0"/>
              <a:t>10/9/2018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79CF41A3-35C3-4D0B-B41E-C6E65F57AC2D}" type="slidenum">
              <a:rPr lang="en-US" smtClean="0"/>
              <a:t>‹#›</a:t>
            </a:fld>
            <a:endParaRPr lang="en-US"/>
          </a:p>
        </p:txBody>
      </p:sp>
    </p:spTree>
    <p:extLst>
      <p:ext uri="{BB962C8B-B14F-4D97-AF65-F5344CB8AC3E}">
        <p14:creationId xmlns:p14="http://schemas.microsoft.com/office/powerpoint/2010/main" val="1668579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D1CE4-D782-4B1F-9064-2DD054E41C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E48D4C-7984-4277-A5D8-434C45EF8D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058C80-D6C9-466B-887E-BF8CF2303BB5}"/>
              </a:ext>
            </a:extLst>
          </p:cNvPr>
          <p:cNvSpPr>
            <a:spLocks noGrp="1"/>
          </p:cNvSpPr>
          <p:nvPr>
            <p:ph type="dt" sz="half" idx="10"/>
          </p:nvPr>
        </p:nvSpPr>
        <p:spPr/>
        <p:txBody>
          <a:bodyPr/>
          <a:lstStyle/>
          <a:p>
            <a:fld id="{D9F10A46-7DEC-4C9C-8D18-FC1E5CB97C22}" type="datetime1">
              <a:rPr lang="en-US" smtClean="0"/>
              <a:t>10/9/2018</a:t>
            </a:fld>
            <a:endParaRPr lang="en-US"/>
          </a:p>
        </p:txBody>
      </p:sp>
      <p:sp>
        <p:nvSpPr>
          <p:cNvPr id="5" name="Footer Placeholder 4">
            <a:extLst>
              <a:ext uri="{FF2B5EF4-FFF2-40B4-BE49-F238E27FC236}">
                <a16:creationId xmlns:a16="http://schemas.microsoft.com/office/drawing/2014/main" id="{01CEF761-4844-4336-9A40-F17BFC20A3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C693A9-62E7-44CB-9028-BDF65B1DA0B1}"/>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4052892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1B4BC-87B6-4BC7-B94A-565EA356C2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FDE6CD-A88C-4534-8390-1B432E7F207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7211F-C8F6-4DAB-9002-461C31041101}"/>
              </a:ext>
            </a:extLst>
          </p:cNvPr>
          <p:cNvSpPr>
            <a:spLocks noGrp="1"/>
          </p:cNvSpPr>
          <p:nvPr>
            <p:ph type="dt" sz="half" idx="10"/>
          </p:nvPr>
        </p:nvSpPr>
        <p:spPr/>
        <p:txBody>
          <a:bodyPr/>
          <a:lstStyle/>
          <a:p>
            <a:fld id="{601ACD39-BA3B-4751-BF7F-8F1745C7D944}" type="datetime1">
              <a:rPr lang="en-US" smtClean="0"/>
              <a:t>10/9/2018</a:t>
            </a:fld>
            <a:endParaRPr lang="en-US"/>
          </a:p>
        </p:txBody>
      </p:sp>
      <p:sp>
        <p:nvSpPr>
          <p:cNvPr id="5" name="Footer Placeholder 4">
            <a:extLst>
              <a:ext uri="{FF2B5EF4-FFF2-40B4-BE49-F238E27FC236}">
                <a16:creationId xmlns:a16="http://schemas.microsoft.com/office/drawing/2014/main" id="{5EAFA7C5-75D9-429B-A846-84E459EDE2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569A7-7CD1-4557-8108-9F2803C4244A}"/>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55618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1CA4EE-D25F-4376-81F0-2AF6E124A1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B77F13-1E16-4329-9079-E345DCDFF1D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C14629-2583-4A06-B123-D1C18EBE64B9}"/>
              </a:ext>
            </a:extLst>
          </p:cNvPr>
          <p:cNvSpPr>
            <a:spLocks noGrp="1"/>
          </p:cNvSpPr>
          <p:nvPr>
            <p:ph type="dt" sz="half" idx="10"/>
          </p:nvPr>
        </p:nvSpPr>
        <p:spPr/>
        <p:txBody>
          <a:bodyPr/>
          <a:lstStyle/>
          <a:p>
            <a:fld id="{D4B7B101-86D3-49C1-BE8C-30A6746219F3}" type="datetime1">
              <a:rPr lang="en-US" smtClean="0"/>
              <a:t>10/9/2018</a:t>
            </a:fld>
            <a:endParaRPr lang="en-US"/>
          </a:p>
        </p:txBody>
      </p:sp>
      <p:sp>
        <p:nvSpPr>
          <p:cNvPr id="5" name="Footer Placeholder 4">
            <a:extLst>
              <a:ext uri="{FF2B5EF4-FFF2-40B4-BE49-F238E27FC236}">
                <a16:creationId xmlns:a16="http://schemas.microsoft.com/office/drawing/2014/main" id="{EE724713-7C9D-4CDC-8B71-C43C1064F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766AD-6113-48CE-ADEC-5CE6AF07720D}"/>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124065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98309-690F-4E1D-B897-1830478733EB}"/>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ACF6220-51C6-45A6-95CA-19A53A51B605}"/>
              </a:ext>
            </a:extLst>
          </p:cNvPr>
          <p:cNvSpPr>
            <a:spLocks noGrp="1"/>
          </p:cNvSpPr>
          <p:nvPr>
            <p:ph idx="1"/>
          </p:nvPr>
        </p:nvSpPr>
        <p:spPr/>
        <p:txBody>
          <a:bodyPr/>
          <a:lstStyle>
            <a:lvl1pPr marL="228600" indent="-228600">
              <a:buFont typeface="Wingdings" panose="05000000000000000000" pitchFamily="2" charset="2"/>
              <a:buChar char="Ø"/>
              <a:defRPr/>
            </a:lvl1pPr>
            <a:lvl2pPr marL="685800" indent="-228600">
              <a:buFont typeface="Wingdings" panose="05000000000000000000" pitchFamily="2" charset="2"/>
              <a:buChar char="Ø"/>
              <a:defRPr/>
            </a:lvl2pPr>
            <a:lvl3pPr marL="1143000" indent="-228600">
              <a:buFont typeface="Wingdings" panose="05000000000000000000" pitchFamily="2" charset="2"/>
              <a:buChar char="Ø"/>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Ø"/>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D311235-22F6-4AF0-BECE-6C77E4F115CA}"/>
              </a:ext>
            </a:extLst>
          </p:cNvPr>
          <p:cNvSpPr>
            <a:spLocks noGrp="1"/>
          </p:cNvSpPr>
          <p:nvPr>
            <p:ph type="dt" sz="half" idx="10"/>
          </p:nvPr>
        </p:nvSpPr>
        <p:spPr/>
        <p:txBody>
          <a:bodyPr/>
          <a:lstStyle/>
          <a:p>
            <a:fld id="{2DE10257-8722-4124-A4F1-7418C8A87815}" type="datetime1">
              <a:rPr lang="en-US" smtClean="0"/>
              <a:t>10/9/2018</a:t>
            </a:fld>
            <a:endParaRPr lang="en-US"/>
          </a:p>
        </p:txBody>
      </p:sp>
      <p:sp>
        <p:nvSpPr>
          <p:cNvPr id="5" name="Footer Placeholder 4">
            <a:extLst>
              <a:ext uri="{FF2B5EF4-FFF2-40B4-BE49-F238E27FC236}">
                <a16:creationId xmlns:a16="http://schemas.microsoft.com/office/drawing/2014/main" id="{7659F34C-9B9C-420A-BE68-2440EFA78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F6A663-D478-44D3-888A-89B1521F4C39}"/>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1314956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34E4-AF1A-4575-B6B1-925E3752F4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024C48-9A96-4489-A6C5-81A524FDA7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292175-0AE1-43D6-9295-8ED1396EADA0}"/>
              </a:ext>
            </a:extLst>
          </p:cNvPr>
          <p:cNvSpPr>
            <a:spLocks noGrp="1"/>
          </p:cNvSpPr>
          <p:nvPr>
            <p:ph type="dt" sz="half" idx="10"/>
          </p:nvPr>
        </p:nvSpPr>
        <p:spPr/>
        <p:txBody>
          <a:bodyPr/>
          <a:lstStyle/>
          <a:p>
            <a:fld id="{288DF606-0057-42E2-938A-85F91B986126}" type="datetime1">
              <a:rPr lang="en-US" smtClean="0"/>
              <a:t>10/9/2018</a:t>
            </a:fld>
            <a:endParaRPr lang="en-US"/>
          </a:p>
        </p:txBody>
      </p:sp>
      <p:sp>
        <p:nvSpPr>
          <p:cNvPr id="5" name="Footer Placeholder 4">
            <a:extLst>
              <a:ext uri="{FF2B5EF4-FFF2-40B4-BE49-F238E27FC236}">
                <a16:creationId xmlns:a16="http://schemas.microsoft.com/office/drawing/2014/main" id="{2AA01A6F-7616-4072-94DD-F8C237358D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24CB27-0B38-424A-B35C-3806B0DACEEA}"/>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188949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4B0E-F91C-41C3-A745-C9F837DA7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67ED97-9794-4F26-852B-32AA64BDCF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E9E694-1B8D-40AA-86FF-9595918F48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1CA6FD-263F-4AAA-A90B-3CDC31092007}"/>
              </a:ext>
            </a:extLst>
          </p:cNvPr>
          <p:cNvSpPr>
            <a:spLocks noGrp="1"/>
          </p:cNvSpPr>
          <p:nvPr>
            <p:ph type="dt" sz="half" idx="10"/>
          </p:nvPr>
        </p:nvSpPr>
        <p:spPr/>
        <p:txBody>
          <a:bodyPr/>
          <a:lstStyle/>
          <a:p>
            <a:fld id="{E578D94F-C01B-45BA-BEE8-A6FFA7220DCA}" type="datetime1">
              <a:rPr lang="en-US" smtClean="0"/>
              <a:t>10/9/2018</a:t>
            </a:fld>
            <a:endParaRPr lang="en-US"/>
          </a:p>
        </p:txBody>
      </p:sp>
      <p:sp>
        <p:nvSpPr>
          <p:cNvPr id="6" name="Footer Placeholder 5">
            <a:extLst>
              <a:ext uri="{FF2B5EF4-FFF2-40B4-BE49-F238E27FC236}">
                <a16:creationId xmlns:a16="http://schemas.microsoft.com/office/drawing/2014/main" id="{A24E39EB-DBE5-4EBC-A8FE-F4E43BF82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285687-8433-4DFD-9EAB-20DD1C78B803}"/>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2515780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EF5D-F9E9-49A3-BBEE-190C46C094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ED5E3E-F571-4AF0-8528-27A3B5C83B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1216D47-E6C2-488F-87C6-DB5F4EC48F3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E3FE36-FE8D-4E99-8F6A-714F7C9D12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DCE510-712D-4B77-A3C1-C1729147956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5CB108-6CE2-4DC7-80ED-9D4D2186187F}"/>
              </a:ext>
            </a:extLst>
          </p:cNvPr>
          <p:cNvSpPr>
            <a:spLocks noGrp="1"/>
          </p:cNvSpPr>
          <p:nvPr>
            <p:ph type="dt" sz="half" idx="10"/>
          </p:nvPr>
        </p:nvSpPr>
        <p:spPr/>
        <p:txBody>
          <a:bodyPr/>
          <a:lstStyle/>
          <a:p>
            <a:fld id="{61A1CCEE-E57D-456A-9911-B47DF71FCFC1}" type="datetime1">
              <a:rPr lang="en-US" smtClean="0"/>
              <a:t>10/9/2018</a:t>
            </a:fld>
            <a:endParaRPr lang="en-US"/>
          </a:p>
        </p:txBody>
      </p:sp>
      <p:sp>
        <p:nvSpPr>
          <p:cNvPr id="8" name="Footer Placeholder 7">
            <a:extLst>
              <a:ext uri="{FF2B5EF4-FFF2-40B4-BE49-F238E27FC236}">
                <a16:creationId xmlns:a16="http://schemas.microsoft.com/office/drawing/2014/main" id="{B2E5D0E3-4932-4054-8997-EB45717E34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C668C-8446-4645-BDE6-354D058250BD}"/>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275439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5F8A9-2028-4021-B339-AEC49EAECC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42E007-F6BB-4774-BA2E-D9A7118452C2}"/>
              </a:ext>
            </a:extLst>
          </p:cNvPr>
          <p:cNvSpPr>
            <a:spLocks noGrp="1"/>
          </p:cNvSpPr>
          <p:nvPr>
            <p:ph type="dt" sz="half" idx="10"/>
          </p:nvPr>
        </p:nvSpPr>
        <p:spPr/>
        <p:txBody>
          <a:bodyPr/>
          <a:lstStyle/>
          <a:p>
            <a:fld id="{88002BEF-0B62-4C32-B2E3-B44DB2F706A7}" type="datetime1">
              <a:rPr lang="en-US" smtClean="0"/>
              <a:t>10/9/2018</a:t>
            </a:fld>
            <a:endParaRPr lang="en-US"/>
          </a:p>
        </p:txBody>
      </p:sp>
      <p:sp>
        <p:nvSpPr>
          <p:cNvPr id="4" name="Footer Placeholder 3">
            <a:extLst>
              <a:ext uri="{FF2B5EF4-FFF2-40B4-BE49-F238E27FC236}">
                <a16:creationId xmlns:a16="http://schemas.microsoft.com/office/drawing/2014/main" id="{6BC2269E-1E71-4826-9351-3E2B6180AC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FA7CD3-BAC2-4236-A38D-C29544D15A9C}"/>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2658391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E477C3-ACBB-4368-8281-F55BC6019E38}"/>
              </a:ext>
            </a:extLst>
          </p:cNvPr>
          <p:cNvSpPr>
            <a:spLocks noGrp="1"/>
          </p:cNvSpPr>
          <p:nvPr>
            <p:ph type="dt" sz="half" idx="10"/>
          </p:nvPr>
        </p:nvSpPr>
        <p:spPr/>
        <p:txBody>
          <a:bodyPr/>
          <a:lstStyle/>
          <a:p>
            <a:fld id="{EDEC45B5-42AC-450E-AA07-5F360E2E2F33}" type="datetime1">
              <a:rPr lang="en-US" smtClean="0"/>
              <a:t>10/9/2018</a:t>
            </a:fld>
            <a:endParaRPr lang="en-US"/>
          </a:p>
        </p:txBody>
      </p:sp>
      <p:sp>
        <p:nvSpPr>
          <p:cNvPr id="3" name="Footer Placeholder 2">
            <a:extLst>
              <a:ext uri="{FF2B5EF4-FFF2-40B4-BE49-F238E27FC236}">
                <a16:creationId xmlns:a16="http://schemas.microsoft.com/office/drawing/2014/main" id="{06F473B9-CAF5-4B90-9FB9-E5C3C97D25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AF449C-095D-4401-BD6B-25C793EEEEC8}"/>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656682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88226-DB66-409C-9AAF-AFA7A8F23D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9F7649-4A6B-4402-BCFF-3AA6A303D4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88D4D3-79FF-4752-93A0-B2B4381B31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FB3DB0-E373-4B36-9058-91D2EB48B136}"/>
              </a:ext>
            </a:extLst>
          </p:cNvPr>
          <p:cNvSpPr>
            <a:spLocks noGrp="1"/>
          </p:cNvSpPr>
          <p:nvPr>
            <p:ph type="dt" sz="half" idx="10"/>
          </p:nvPr>
        </p:nvSpPr>
        <p:spPr/>
        <p:txBody>
          <a:bodyPr/>
          <a:lstStyle/>
          <a:p>
            <a:fld id="{DE419C57-97EF-489F-B851-4E5E957614BF}" type="datetime1">
              <a:rPr lang="en-US" smtClean="0"/>
              <a:t>10/9/2018</a:t>
            </a:fld>
            <a:endParaRPr lang="en-US"/>
          </a:p>
        </p:txBody>
      </p:sp>
      <p:sp>
        <p:nvSpPr>
          <p:cNvPr id="6" name="Footer Placeholder 5">
            <a:extLst>
              <a:ext uri="{FF2B5EF4-FFF2-40B4-BE49-F238E27FC236}">
                <a16:creationId xmlns:a16="http://schemas.microsoft.com/office/drawing/2014/main" id="{ED94CF8C-C8C9-474C-972E-37D25856A4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A8C73B-72B7-4361-A1A4-8D40848FB141}"/>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381596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20F08-3D69-487A-B273-7EACDFB1FE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1DC2B7-F095-4C88-8098-FC30774491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9D8E11-0EC9-4BDF-84A8-6BE8A8B9EA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DDE0F9-5F02-4AA1-9062-0F1777F67259}"/>
              </a:ext>
            </a:extLst>
          </p:cNvPr>
          <p:cNvSpPr>
            <a:spLocks noGrp="1"/>
          </p:cNvSpPr>
          <p:nvPr>
            <p:ph type="dt" sz="half" idx="10"/>
          </p:nvPr>
        </p:nvSpPr>
        <p:spPr/>
        <p:txBody>
          <a:bodyPr/>
          <a:lstStyle/>
          <a:p>
            <a:fld id="{D8D37ED7-02E7-470A-A5D0-5606E5DBC7C3}" type="datetime1">
              <a:rPr lang="en-US" smtClean="0"/>
              <a:t>10/9/2018</a:t>
            </a:fld>
            <a:endParaRPr lang="en-US"/>
          </a:p>
        </p:txBody>
      </p:sp>
      <p:sp>
        <p:nvSpPr>
          <p:cNvPr id="6" name="Footer Placeholder 5">
            <a:extLst>
              <a:ext uri="{FF2B5EF4-FFF2-40B4-BE49-F238E27FC236}">
                <a16:creationId xmlns:a16="http://schemas.microsoft.com/office/drawing/2014/main" id="{DEC28DC4-4BF8-4950-B4E8-B7D4794753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E61EB9-2C28-4953-980D-21477191D062}"/>
              </a:ext>
            </a:extLst>
          </p:cNvPr>
          <p:cNvSpPr>
            <a:spLocks noGrp="1"/>
          </p:cNvSpPr>
          <p:nvPr>
            <p:ph type="sldNum" sz="quarter" idx="12"/>
          </p:nvPr>
        </p:nvSpPr>
        <p:spPr/>
        <p:txBody>
          <a:bodyPr/>
          <a:lstStyle/>
          <a:p>
            <a:fld id="{A39C7CAB-3468-4389-9AA7-C16406F73306}" type="slidenum">
              <a:rPr lang="en-US" smtClean="0"/>
              <a:t>‹#›</a:t>
            </a:fld>
            <a:endParaRPr lang="en-US"/>
          </a:p>
        </p:txBody>
      </p:sp>
    </p:spTree>
    <p:extLst>
      <p:ext uri="{BB962C8B-B14F-4D97-AF65-F5344CB8AC3E}">
        <p14:creationId xmlns:p14="http://schemas.microsoft.com/office/powerpoint/2010/main" val="64012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31FC7A-0F9D-48FC-8E46-02618C4A36FE}"/>
              </a:ext>
            </a:extLst>
          </p:cNvPr>
          <p:cNvSpPr>
            <a:spLocks noGrp="1"/>
          </p:cNvSpPr>
          <p:nvPr>
            <p:ph type="title"/>
          </p:nvPr>
        </p:nvSpPr>
        <p:spPr>
          <a:xfrm>
            <a:off x="838200" y="365125"/>
            <a:ext cx="10515600" cy="117106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222AB1D-1135-4142-A313-08F39329C4C5}"/>
              </a:ext>
            </a:extLst>
          </p:cNvPr>
          <p:cNvSpPr>
            <a:spLocks noGrp="1"/>
          </p:cNvSpPr>
          <p:nvPr>
            <p:ph type="body" idx="1"/>
          </p:nvPr>
        </p:nvSpPr>
        <p:spPr>
          <a:xfrm>
            <a:off x="838200" y="1536192"/>
            <a:ext cx="10515600" cy="46817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154C84C-5920-4A01-A76A-80BF219215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A1E39-E299-4F11-84FA-C01774175838}" type="datetime1">
              <a:rPr lang="en-US" smtClean="0"/>
              <a:t>10/9/2018</a:t>
            </a:fld>
            <a:endParaRPr lang="en-US"/>
          </a:p>
        </p:txBody>
      </p:sp>
      <p:sp>
        <p:nvSpPr>
          <p:cNvPr id="5" name="Footer Placeholder 4">
            <a:extLst>
              <a:ext uri="{FF2B5EF4-FFF2-40B4-BE49-F238E27FC236}">
                <a16:creationId xmlns:a16="http://schemas.microsoft.com/office/drawing/2014/main" id="{48BC2C64-4FCF-4145-9B88-BF9E5491F8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068093-7E0D-4A71-91EA-84A23A231E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200">
                <a:solidFill>
                  <a:schemeClr val="tx1"/>
                </a:solidFill>
                <a:latin typeface="Arial" panose="020B0604020202020204" pitchFamily="34" charset="0"/>
                <a:cs typeface="Arial" panose="020B0604020202020204" pitchFamily="34" charset="0"/>
              </a:defRPr>
            </a:lvl1pPr>
          </a:lstStyle>
          <a:p>
            <a:fld id="{A39C7CAB-3468-4389-9AA7-C16406F73306}" type="slidenum">
              <a:rPr lang="en-US" smtClean="0"/>
              <a:pPr/>
              <a:t>‹#›</a:t>
            </a:fld>
            <a:endParaRPr lang="en-US" dirty="0"/>
          </a:p>
        </p:txBody>
      </p:sp>
    </p:spTree>
    <p:extLst>
      <p:ext uri="{BB962C8B-B14F-4D97-AF65-F5344CB8AC3E}">
        <p14:creationId xmlns:p14="http://schemas.microsoft.com/office/powerpoint/2010/main" val="60432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Ø"/>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anose="05000000000000000000" pitchFamily="2" charset="2"/>
        <a:buChar char="Ø"/>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Ø"/>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22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anose="05000000000000000000" pitchFamily="2" charset="2"/>
        <a:buChar char="Ø"/>
        <a:defRPr sz="2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4000" b="-3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8BDFF-200D-4502-9AE6-62A9130C453A}"/>
              </a:ext>
            </a:extLst>
          </p:cNvPr>
          <p:cNvSpPr>
            <a:spLocks noGrp="1"/>
          </p:cNvSpPr>
          <p:nvPr>
            <p:ph type="ctrTitle"/>
          </p:nvPr>
        </p:nvSpPr>
        <p:spPr>
          <a:xfrm>
            <a:off x="3291840" y="665513"/>
            <a:ext cx="8510016" cy="1921573"/>
          </a:xfrm>
          <a:solidFill>
            <a:srgbClr val="FDA403">
              <a:alpha val="87000"/>
            </a:srgbClr>
          </a:solidFill>
        </p:spPr>
        <p:txBody>
          <a:bodyPr anchor="ctr" anchorCtr="0">
            <a:normAutofit fontScale="90000"/>
          </a:bodyPr>
          <a:lstStyle/>
          <a:p>
            <a:pPr algn="r"/>
            <a:r>
              <a:rPr lang="en-US" b="1" dirty="0">
                <a:solidFill>
                  <a:schemeClr val="bg1"/>
                </a:solidFill>
                <a:latin typeface="Arial" panose="020B0604020202020204" pitchFamily="34" charset="0"/>
                <a:cs typeface="Arial" panose="020B0604020202020204" pitchFamily="34" charset="0"/>
              </a:rPr>
              <a:t>Savvy Navigation of the Social Media Swamp</a:t>
            </a:r>
          </a:p>
        </p:txBody>
      </p:sp>
      <p:sp>
        <p:nvSpPr>
          <p:cNvPr id="3" name="Subtitle 2">
            <a:extLst>
              <a:ext uri="{FF2B5EF4-FFF2-40B4-BE49-F238E27FC236}">
                <a16:creationId xmlns:a16="http://schemas.microsoft.com/office/drawing/2014/main" id="{9D610F25-8BC7-4ACA-B8A8-DE994FCFD2DE}"/>
              </a:ext>
            </a:extLst>
          </p:cNvPr>
          <p:cNvSpPr>
            <a:spLocks noGrp="1"/>
          </p:cNvSpPr>
          <p:nvPr>
            <p:ph type="subTitle" idx="1"/>
          </p:nvPr>
        </p:nvSpPr>
        <p:spPr>
          <a:xfrm>
            <a:off x="8193023" y="4208666"/>
            <a:ext cx="3352800" cy="759650"/>
          </a:xfrm>
          <a:solidFill>
            <a:srgbClr val="C00000">
              <a:alpha val="85000"/>
            </a:srgbClr>
          </a:solidFill>
        </p:spPr>
        <p:txBody>
          <a:bodyPr anchor="ctr" anchorCtr="0">
            <a:normAutofit fontScale="92500"/>
          </a:bodyPr>
          <a:lstStyle/>
          <a:p>
            <a:pPr algn="r"/>
            <a:r>
              <a:rPr lang="en-US" sz="3200" b="1" dirty="0">
                <a:solidFill>
                  <a:schemeClr val="bg1"/>
                </a:solidFill>
                <a:latin typeface="Arial" panose="020B0604020202020204" pitchFamily="34" charset="0"/>
                <a:cs typeface="Arial" panose="020B0604020202020204" pitchFamily="34" charset="0"/>
              </a:rPr>
              <a:t>October 10, 2018</a:t>
            </a:r>
          </a:p>
        </p:txBody>
      </p:sp>
      <p:sp>
        <p:nvSpPr>
          <p:cNvPr id="4" name="Slide Number Placeholder 3">
            <a:extLst>
              <a:ext uri="{FF2B5EF4-FFF2-40B4-BE49-F238E27FC236}">
                <a16:creationId xmlns:a16="http://schemas.microsoft.com/office/drawing/2014/main" id="{4C002E68-A78E-4C4A-A465-1E58E7F0851F}"/>
              </a:ext>
            </a:extLst>
          </p:cNvPr>
          <p:cNvSpPr>
            <a:spLocks noGrp="1"/>
          </p:cNvSpPr>
          <p:nvPr>
            <p:ph type="sldNum" sz="quarter" idx="12"/>
          </p:nvPr>
        </p:nvSpPr>
        <p:spPr/>
        <p:txBody>
          <a:bodyPr/>
          <a:lstStyle/>
          <a:p>
            <a:fld id="{A39C7CAB-3468-4389-9AA7-C16406F73306}" type="slidenum">
              <a:rPr lang="en-US" smtClean="0">
                <a:solidFill>
                  <a:schemeClr val="bg1"/>
                </a:solidFill>
              </a:rPr>
              <a:t>1</a:t>
            </a:fld>
            <a:endParaRPr lang="en-US" dirty="0">
              <a:solidFill>
                <a:schemeClr val="bg1"/>
              </a:solidFill>
            </a:endParaRPr>
          </a:p>
        </p:txBody>
      </p:sp>
      <p:sp>
        <p:nvSpPr>
          <p:cNvPr id="5" name="Rectangle 4">
            <a:extLst>
              <a:ext uri="{FF2B5EF4-FFF2-40B4-BE49-F238E27FC236}">
                <a16:creationId xmlns:a16="http://schemas.microsoft.com/office/drawing/2014/main" id="{870E5D97-D908-47DD-A0F5-56737E3FE6B4}"/>
              </a:ext>
            </a:extLst>
          </p:cNvPr>
          <p:cNvSpPr/>
          <p:nvPr/>
        </p:nvSpPr>
        <p:spPr>
          <a:xfrm>
            <a:off x="7091915" y="3000606"/>
            <a:ext cx="4453908" cy="859014"/>
          </a:xfrm>
          <a:prstGeom prst="rect">
            <a:avLst/>
          </a:prstGeom>
          <a:solidFill>
            <a:srgbClr val="1A2E52">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7B47ED9-EF82-41EC-B543-43F3984943A3}"/>
              </a:ext>
            </a:extLst>
          </p:cNvPr>
          <p:cNvSpPr txBox="1"/>
          <p:nvPr/>
        </p:nvSpPr>
        <p:spPr>
          <a:xfrm>
            <a:off x="7248462" y="3167390"/>
            <a:ext cx="4140814" cy="523220"/>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KCSHRM Symposium</a:t>
            </a:r>
          </a:p>
        </p:txBody>
      </p:sp>
    </p:spTree>
    <p:extLst>
      <p:ext uri="{BB962C8B-B14F-4D97-AF65-F5344CB8AC3E}">
        <p14:creationId xmlns:p14="http://schemas.microsoft.com/office/powerpoint/2010/main" val="836305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CD6C7-7B51-4802-AD27-81503DAE8145}"/>
              </a:ext>
            </a:extLst>
          </p:cNvPr>
          <p:cNvSpPr>
            <a:spLocks noGrp="1"/>
          </p:cNvSpPr>
          <p:nvPr>
            <p:ph type="title"/>
          </p:nvPr>
        </p:nvSpPr>
        <p:spPr/>
        <p:txBody>
          <a:bodyPr>
            <a:normAutofit fontScale="90000"/>
          </a:bodyPr>
          <a:lstStyle/>
          <a:p>
            <a:r>
              <a:rPr lang="en-US" dirty="0"/>
              <a:t>Investigating Violations of Company Policy</a:t>
            </a:r>
          </a:p>
        </p:txBody>
      </p:sp>
      <p:sp>
        <p:nvSpPr>
          <p:cNvPr id="3" name="Content Placeholder 2">
            <a:extLst>
              <a:ext uri="{FF2B5EF4-FFF2-40B4-BE49-F238E27FC236}">
                <a16:creationId xmlns:a16="http://schemas.microsoft.com/office/drawing/2014/main" id="{922223EE-C693-493E-8BAF-C6B540938FBE}"/>
              </a:ext>
            </a:extLst>
          </p:cNvPr>
          <p:cNvSpPr>
            <a:spLocks noGrp="1"/>
          </p:cNvSpPr>
          <p:nvPr>
            <p:ph idx="1"/>
          </p:nvPr>
        </p:nvSpPr>
        <p:spPr/>
        <p:txBody>
          <a:bodyPr>
            <a:normAutofit/>
          </a:bodyPr>
          <a:lstStyle/>
          <a:p>
            <a:pPr>
              <a:lnSpc>
                <a:spcPct val="150000"/>
              </a:lnSpc>
              <a:spcBef>
                <a:spcPts val="600"/>
              </a:spcBef>
              <a:spcAft>
                <a:spcPts val="600"/>
              </a:spcAft>
            </a:pPr>
            <a:r>
              <a:rPr lang="en-US" dirty="0"/>
              <a:t>Your company upholds a strict non-fraternization policy</a:t>
            </a:r>
          </a:p>
          <a:p>
            <a:pPr lvl="1">
              <a:lnSpc>
                <a:spcPct val="150000"/>
              </a:lnSpc>
              <a:spcBef>
                <a:spcPts val="600"/>
              </a:spcBef>
              <a:spcAft>
                <a:spcPts val="600"/>
              </a:spcAft>
            </a:pPr>
            <a:r>
              <a:rPr lang="en-US" sz="2100" dirty="0"/>
              <a:t>You discover through Facebook that one of your managers and their subordinate are on a romantic date.</a:t>
            </a:r>
          </a:p>
          <a:p>
            <a:pPr lvl="0">
              <a:lnSpc>
                <a:spcPct val="150000"/>
              </a:lnSpc>
              <a:spcBef>
                <a:spcPts val="600"/>
              </a:spcBef>
              <a:spcAft>
                <a:spcPts val="600"/>
              </a:spcAft>
            </a:pPr>
            <a:r>
              <a:rPr lang="en-US" dirty="0">
                <a:solidFill>
                  <a:prstClr val="black"/>
                </a:solidFill>
              </a:rPr>
              <a:t>Your company enforces a zero tolerance drug policy</a:t>
            </a:r>
          </a:p>
          <a:p>
            <a:pPr lvl="1">
              <a:lnSpc>
                <a:spcPct val="150000"/>
              </a:lnSpc>
              <a:spcBef>
                <a:spcPts val="600"/>
              </a:spcBef>
              <a:spcAft>
                <a:spcPts val="600"/>
              </a:spcAft>
            </a:pPr>
            <a:r>
              <a:rPr lang="en-US" sz="2100" dirty="0">
                <a:solidFill>
                  <a:prstClr val="black"/>
                </a:solidFill>
              </a:rPr>
              <a:t>You come across a post on Twitter, showing two of your employees sharing a joint.</a:t>
            </a:r>
          </a:p>
          <a:p>
            <a:pPr>
              <a:lnSpc>
                <a:spcPct val="150000"/>
              </a:lnSpc>
              <a:spcBef>
                <a:spcPts val="600"/>
              </a:spcBef>
              <a:spcAft>
                <a:spcPts val="600"/>
              </a:spcAft>
            </a:pPr>
            <a:endParaRPr lang="en-US" dirty="0"/>
          </a:p>
        </p:txBody>
      </p:sp>
      <p:sp>
        <p:nvSpPr>
          <p:cNvPr id="4" name="Slide Number Placeholder 3">
            <a:extLst>
              <a:ext uri="{FF2B5EF4-FFF2-40B4-BE49-F238E27FC236}">
                <a16:creationId xmlns:a16="http://schemas.microsoft.com/office/drawing/2014/main" id="{0BEF8FFD-D03D-417D-9821-C08458BD7E39}"/>
              </a:ext>
            </a:extLst>
          </p:cNvPr>
          <p:cNvSpPr>
            <a:spLocks noGrp="1"/>
          </p:cNvSpPr>
          <p:nvPr>
            <p:ph type="sldNum" sz="quarter" idx="12"/>
          </p:nvPr>
        </p:nvSpPr>
        <p:spPr/>
        <p:txBody>
          <a:bodyPr/>
          <a:lstStyle/>
          <a:p>
            <a:fld id="{A39C7CAB-3468-4389-9AA7-C16406F73306}" type="slidenum">
              <a:rPr lang="en-US" smtClean="0"/>
              <a:t>10</a:t>
            </a:fld>
            <a:endParaRPr lang="en-US"/>
          </a:p>
        </p:txBody>
      </p:sp>
      <p:sp>
        <p:nvSpPr>
          <p:cNvPr id="5" name="Rectangle 4">
            <a:extLst>
              <a:ext uri="{FF2B5EF4-FFF2-40B4-BE49-F238E27FC236}">
                <a16:creationId xmlns:a16="http://schemas.microsoft.com/office/drawing/2014/main" id="{77F4E4FB-0EC6-444E-9730-B88487242883}"/>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8147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6A722-8D1A-476A-B209-38DD0D118AB8}"/>
              </a:ext>
            </a:extLst>
          </p:cNvPr>
          <p:cNvSpPr>
            <a:spLocks noGrp="1"/>
          </p:cNvSpPr>
          <p:nvPr>
            <p:ph type="title"/>
          </p:nvPr>
        </p:nvSpPr>
        <p:spPr/>
        <p:txBody>
          <a:bodyPr/>
          <a:lstStyle/>
          <a:p>
            <a:r>
              <a:rPr lang="en-US" dirty="0"/>
              <a:t>Hits to Company Image</a:t>
            </a:r>
          </a:p>
        </p:txBody>
      </p:sp>
      <p:sp>
        <p:nvSpPr>
          <p:cNvPr id="3" name="Content Placeholder 2">
            <a:extLst>
              <a:ext uri="{FF2B5EF4-FFF2-40B4-BE49-F238E27FC236}">
                <a16:creationId xmlns:a16="http://schemas.microsoft.com/office/drawing/2014/main" id="{D572D1D8-4D2D-415B-A7CC-988FAB90824C}"/>
              </a:ext>
            </a:extLst>
          </p:cNvPr>
          <p:cNvSpPr>
            <a:spLocks noGrp="1"/>
          </p:cNvSpPr>
          <p:nvPr>
            <p:ph idx="1"/>
          </p:nvPr>
        </p:nvSpPr>
        <p:spPr/>
        <p:txBody>
          <a:bodyPr/>
          <a:lstStyle/>
          <a:p>
            <a:pPr lvl="0">
              <a:lnSpc>
                <a:spcPct val="150000"/>
              </a:lnSpc>
              <a:spcBef>
                <a:spcPts val="600"/>
              </a:spcBef>
              <a:spcAft>
                <a:spcPts val="600"/>
              </a:spcAft>
            </a:pPr>
            <a:r>
              <a:rPr lang="en-US" dirty="0">
                <a:solidFill>
                  <a:prstClr val="black"/>
                </a:solidFill>
              </a:rPr>
              <a:t>One of your top sales people has a YouTube channel with over 15,000 subscribers </a:t>
            </a:r>
          </a:p>
          <a:p>
            <a:pPr lvl="1">
              <a:lnSpc>
                <a:spcPct val="150000"/>
              </a:lnSpc>
              <a:spcBef>
                <a:spcPts val="600"/>
              </a:spcBef>
              <a:spcAft>
                <a:spcPts val="600"/>
              </a:spcAft>
            </a:pPr>
            <a:r>
              <a:rPr lang="en-US" sz="2100" dirty="0">
                <a:solidFill>
                  <a:prstClr val="black"/>
                </a:solidFill>
              </a:rPr>
              <a:t>Although they use this channel to promote the company, they also use it for personal purposes and have started a vlog series which openly criticizes local businesses and makes personal attacks on their employees</a:t>
            </a:r>
          </a:p>
          <a:p>
            <a:pPr lvl="0">
              <a:lnSpc>
                <a:spcPct val="150000"/>
              </a:lnSpc>
              <a:spcBef>
                <a:spcPts val="600"/>
              </a:spcBef>
              <a:spcAft>
                <a:spcPts val="600"/>
              </a:spcAft>
            </a:pPr>
            <a:r>
              <a:rPr lang="en-US" dirty="0">
                <a:solidFill>
                  <a:prstClr val="black"/>
                </a:solidFill>
              </a:rPr>
              <a:t>A group of your employees recently posted a video to Instagram out drinking and making lude comments to women in a bar</a:t>
            </a:r>
          </a:p>
          <a:p>
            <a:pPr lvl="1">
              <a:lnSpc>
                <a:spcPct val="150000"/>
              </a:lnSpc>
              <a:spcBef>
                <a:spcPts val="600"/>
              </a:spcBef>
              <a:spcAft>
                <a:spcPts val="600"/>
              </a:spcAft>
            </a:pPr>
            <a:r>
              <a:rPr lang="en-US" sz="2100" dirty="0">
                <a:solidFill>
                  <a:prstClr val="black"/>
                </a:solidFill>
              </a:rPr>
              <a:t>They were all in uniform, associating your company with their actions.</a:t>
            </a:r>
          </a:p>
          <a:p>
            <a:endParaRPr lang="en-US" dirty="0"/>
          </a:p>
        </p:txBody>
      </p:sp>
      <p:sp>
        <p:nvSpPr>
          <p:cNvPr id="4" name="Slide Number Placeholder 3">
            <a:extLst>
              <a:ext uri="{FF2B5EF4-FFF2-40B4-BE49-F238E27FC236}">
                <a16:creationId xmlns:a16="http://schemas.microsoft.com/office/drawing/2014/main" id="{50320221-92CC-44D1-8C93-F1DA5C2D82B5}"/>
              </a:ext>
            </a:extLst>
          </p:cNvPr>
          <p:cNvSpPr>
            <a:spLocks noGrp="1"/>
          </p:cNvSpPr>
          <p:nvPr>
            <p:ph type="sldNum" sz="quarter" idx="12"/>
          </p:nvPr>
        </p:nvSpPr>
        <p:spPr/>
        <p:txBody>
          <a:bodyPr/>
          <a:lstStyle/>
          <a:p>
            <a:fld id="{A39C7CAB-3468-4389-9AA7-C16406F73306}" type="slidenum">
              <a:rPr lang="en-US" smtClean="0"/>
              <a:t>11</a:t>
            </a:fld>
            <a:endParaRPr lang="en-US"/>
          </a:p>
        </p:txBody>
      </p:sp>
      <p:sp>
        <p:nvSpPr>
          <p:cNvPr id="5" name="Rectangle 4">
            <a:extLst>
              <a:ext uri="{FF2B5EF4-FFF2-40B4-BE49-F238E27FC236}">
                <a16:creationId xmlns:a16="http://schemas.microsoft.com/office/drawing/2014/main" id="{E4B83CFA-06A0-43A7-B287-8F5B64D723A2}"/>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817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CD6C7-7B51-4802-AD27-81503DAE8145}"/>
              </a:ext>
            </a:extLst>
          </p:cNvPr>
          <p:cNvSpPr>
            <a:spLocks noGrp="1"/>
          </p:cNvSpPr>
          <p:nvPr>
            <p:ph type="title"/>
          </p:nvPr>
        </p:nvSpPr>
        <p:spPr/>
        <p:txBody>
          <a:bodyPr>
            <a:normAutofit/>
          </a:bodyPr>
          <a:lstStyle/>
          <a:p>
            <a:r>
              <a:rPr lang="en-US" dirty="0"/>
              <a:t>Off-Duty Behavior</a:t>
            </a:r>
          </a:p>
        </p:txBody>
      </p:sp>
      <p:sp>
        <p:nvSpPr>
          <p:cNvPr id="4" name="Slide Number Placeholder 3">
            <a:extLst>
              <a:ext uri="{FF2B5EF4-FFF2-40B4-BE49-F238E27FC236}">
                <a16:creationId xmlns:a16="http://schemas.microsoft.com/office/drawing/2014/main" id="{0BEF8FFD-D03D-417D-9821-C08458BD7E39}"/>
              </a:ext>
            </a:extLst>
          </p:cNvPr>
          <p:cNvSpPr>
            <a:spLocks noGrp="1"/>
          </p:cNvSpPr>
          <p:nvPr>
            <p:ph type="sldNum" sz="quarter" idx="12"/>
          </p:nvPr>
        </p:nvSpPr>
        <p:spPr/>
        <p:txBody>
          <a:bodyPr/>
          <a:lstStyle/>
          <a:p>
            <a:fld id="{A39C7CAB-3468-4389-9AA7-C16406F73306}" type="slidenum">
              <a:rPr lang="en-US" smtClean="0"/>
              <a:t>12</a:t>
            </a:fld>
            <a:endParaRPr lang="en-US"/>
          </a:p>
        </p:txBody>
      </p:sp>
      <p:sp>
        <p:nvSpPr>
          <p:cNvPr id="5" name="Rectangle 4">
            <a:extLst>
              <a:ext uri="{FF2B5EF4-FFF2-40B4-BE49-F238E27FC236}">
                <a16:creationId xmlns:a16="http://schemas.microsoft.com/office/drawing/2014/main" id="{77F4E4FB-0EC6-444E-9730-B88487242883}"/>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E27DF16-2D4F-4E15-8A7A-926F34702F25}"/>
              </a:ext>
            </a:extLst>
          </p:cNvPr>
          <p:cNvSpPr/>
          <p:nvPr/>
        </p:nvSpPr>
        <p:spPr>
          <a:xfrm>
            <a:off x="1010093" y="1716166"/>
            <a:ext cx="2349795" cy="2360428"/>
          </a:xfrm>
          <a:prstGeom prst="ellipse">
            <a:avLst/>
          </a:prstGeom>
          <a:solidFill>
            <a:srgbClr val="E450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B008C77-2867-432D-B989-96B32A909752}"/>
              </a:ext>
            </a:extLst>
          </p:cNvPr>
          <p:cNvSpPr/>
          <p:nvPr/>
        </p:nvSpPr>
        <p:spPr>
          <a:xfrm>
            <a:off x="1010092" y="4256568"/>
            <a:ext cx="2349795" cy="2360428"/>
          </a:xfrm>
          <a:prstGeom prst="ellipse">
            <a:avLst/>
          </a:prstGeom>
          <a:solidFill>
            <a:srgbClr val="FDA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B1F5C37-8C37-47F9-9A1F-648BD4D48611}"/>
              </a:ext>
            </a:extLst>
          </p:cNvPr>
          <p:cNvSpPr/>
          <p:nvPr/>
        </p:nvSpPr>
        <p:spPr>
          <a:xfrm>
            <a:off x="5067406" y="1716166"/>
            <a:ext cx="2349795" cy="2360428"/>
          </a:xfrm>
          <a:prstGeom prst="ellipse">
            <a:avLst/>
          </a:prstGeom>
          <a:solidFill>
            <a:srgbClr val="FDA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31AFA4E-AECE-45B0-B081-6B7825F86772}"/>
              </a:ext>
            </a:extLst>
          </p:cNvPr>
          <p:cNvSpPr/>
          <p:nvPr/>
        </p:nvSpPr>
        <p:spPr>
          <a:xfrm>
            <a:off x="5067406" y="4256568"/>
            <a:ext cx="2349795" cy="2360428"/>
          </a:xfrm>
          <a:prstGeom prst="ellipse">
            <a:avLst/>
          </a:prstGeom>
          <a:solidFill>
            <a:srgbClr val="E450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1985D97-4AB8-4EE7-A2A1-4D98F0C333D4}"/>
              </a:ext>
            </a:extLst>
          </p:cNvPr>
          <p:cNvSpPr/>
          <p:nvPr/>
        </p:nvSpPr>
        <p:spPr>
          <a:xfrm>
            <a:off x="9124719" y="1716166"/>
            <a:ext cx="2349795" cy="2360428"/>
          </a:xfrm>
          <a:prstGeom prst="ellipse">
            <a:avLst/>
          </a:prstGeom>
          <a:solidFill>
            <a:srgbClr val="E450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47C59A7-B658-4241-A534-6741B4AECE01}"/>
              </a:ext>
            </a:extLst>
          </p:cNvPr>
          <p:cNvSpPr/>
          <p:nvPr/>
        </p:nvSpPr>
        <p:spPr>
          <a:xfrm>
            <a:off x="9124718" y="4256568"/>
            <a:ext cx="2349795" cy="2360428"/>
          </a:xfrm>
          <a:prstGeom prst="ellipse">
            <a:avLst/>
          </a:prstGeom>
          <a:solidFill>
            <a:srgbClr val="FDA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46AA726-C813-4BB6-B565-E55622753488}"/>
              </a:ext>
            </a:extLst>
          </p:cNvPr>
          <p:cNvSpPr txBox="1"/>
          <p:nvPr/>
        </p:nvSpPr>
        <p:spPr>
          <a:xfrm>
            <a:off x="1270589" y="2573214"/>
            <a:ext cx="1828800"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Political behavior</a:t>
            </a:r>
          </a:p>
        </p:txBody>
      </p:sp>
      <p:sp>
        <p:nvSpPr>
          <p:cNvPr id="13" name="TextBox 12">
            <a:extLst>
              <a:ext uri="{FF2B5EF4-FFF2-40B4-BE49-F238E27FC236}">
                <a16:creationId xmlns:a16="http://schemas.microsoft.com/office/drawing/2014/main" id="{4BEDDAA6-B0E2-4824-AC95-5A8BE1635B03}"/>
              </a:ext>
            </a:extLst>
          </p:cNvPr>
          <p:cNvSpPr txBox="1"/>
          <p:nvPr/>
        </p:nvSpPr>
        <p:spPr>
          <a:xfrm>
            <a:off x="5327903" y="2434850"/>
            <a:ext cx="1828800" cy="923330"/>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Potential conflicts of interest</a:t>
            </a:r>
          </a:p>
        </p:txBody>
      </p:sp>
      <p:sp>
        <p:nvSpPr>
          <p:cNvPr id="14" name="TextBox 13">
            <a:extLst>
              <a:ext uri="{FF2B5EF4-FFF2-40B4-BE49-F238E27FC236}">
                <a16:creationId xmlns:a16="http://schemas.microsoft.com/office/drawing/2014/main" id="{F701DAF8-D24E-4F52-B5B0-FF7585A37CB2}"/>
              </a:ext>
            </a:extLst>
          </p:cNvPr>
          <p:cNvSpPr txBox="1"/>
          <p:nvPr/>
        </p:nvSpPr>
        <p:spPr>
          <a:xfrm>
            <a:off x="9385215" y="2575708"/>
            <a:ext cx="1828800"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Disgruntled employees</a:t>
            </a:r>
          </a:p>
        </p:txBody>
      </p:sp>
      <p:sp>
        <p:nvSpPr>
          <p:cNvPr id="15" name="TextBox 14">
            <a:extLst>
              <a:ext uri="{FF2B5EF4-FFF2-40B4-BE49-F238E27FC236}">
                <a16:creationId xmlns:a16="http://schemas.microsoft.com/office/drawing/2014/main" id="{EB34020A-0384-498F-BB42-EA355F410AE2}"/>
              </a:ext>
            </a:extLst>
          </p:cNvPr>
          <p:cNvSpPr txBox="1"/>
          <p:nvPr/>
        </p:nvSpPr>
        <p:spPr>
          <a:xfrm>
            <a:off x="1214769" y="5252116"/>
            <a:ext cx="1940440"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Whistleblowers</a:t>
            </a:r>
          </a:p>
        </p:txBody>
      </p:sp>
      <p:sp>
        <p:nvSpPr>
          <p:cNvPr id="16" name="TextBox 15">
            <a:extLst>
              <a:ext uri="{FF2B5EF4-FFF2-40B4-BE49-F238E27FC236}">
                <a16:creationId xmlns:a16="http://schemas.microsoft.com/office/drawing/2014/main" id="{C0DC0B98-D5B0-4960-9E76-E12FD5D20C1C}"/>
              </a:ext>
            </a:extLst>
          </p:cNvPr>
          <p:cNvSpPr txBox="1"/>
          <p:nvPr/>
        </p:nvSpPr>
        <p:spPr>
          <a:xfrm>
            <a:off x="5272083" y="5252116"/>
            <a:ext cx="1940440"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Temps</a:t>
            </a:r>
          </a:p>
        </p:txBody>
      </p:sp>
      <p:sp>
        <p:nvSpPr>
          <p:cNvPr id="17" name="TextBox 16">
            <a:extLst>
              <a:ext uri="{FF2B5EF4-FFF2-40B4-BE49-F238E27FC236}">
                <a16:creationId xmlns:a16="http://schemas.microsoft.com/office/drawing/2014/main" id="{DF292218-A6ED-4352-897B-E76F476CDA90}"/>
              </a:ext>
            </a:extLst>
          </p:cNvPr>
          <p:cNvSpPr txBox="1"/>
          <p:nvPr/>
        </p:nvSpPr>
        <p:spPr>
          <a:xfrm>
            <a:off x="9227056" y="5113616"/>
            <a:ext cx="2145117"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Drinking, profanity, nudity</a:t>
            </a:r>
          </a:p>
        </p:txBody>
      </p:sp>
    </p:spTree>
    <p:extLst>
      <p:ext uri="{BB962C8B-B14F-4D97-AF65-F5344CB8AC3E}">
        <p14:creationId xmlns:p14="http://schemas.microsoft.com/office/powerpoint/2010/main" val="92380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3216-BDF0-4A3B-B2EC-FD452F7A72E3}"/>
              </a:ext>
            </a:extLst>
          </p:cNvPr>
          <p:cNvSpPr>
            <a:spLocks noGrp="1"/>
          </p:cNvSpPr>
          <p:nvPr>
            <p:ph type="title"/>
          </p:nvPr>
        </p:nvSpPr>
        <p:spPr/>
        <p:txBody>
          <a:bodyPr/>
          <a:lstStyle/>
          <a:p>
            <a:r>
              <a:rPr lang="en-US" dirty="0"/>
              <a:t>The Case of Caroline</a:t>
            </a:r>
          </a:p>
        </p:txBody>
      </p:sp>
      <p:sp>
        <p:nvSpPr>
          <p:cNvPr id="3" name="Content Placeholder 2">
            <a:extLst>
              <a:ext uri="{FF2B5EF4-FFF2-40B4-BE49-F238E27FC236}">
                <a16:creationId xmlns:a16="http://schemas.microsoft.com/office/drawing/2014/main" id="{BA2FB5D2-B124-44F0-8BDB-162760FB94EE}"/>
              </a:ext>
            </a:extLst>
          </p:cNvPr>
          <p:cNvSpPr>
            <a:spLocks noGrp="1"/>
          </p:cNvSpPr>
          <p:nvPr>
            <p:ph idx="1"/>
          </p:nvPr>
        </p:nvSpPr>
        <p:spPr>
          <a:xfrm>
            <a:off x="838200" y="1536191"/>
            <a:ext cx="5724817" cy="5185283"/>
          </a:xfrm>
        </p:spPr>
        <p:txBody>
          <a:bodyPr>
            <a:normAutofit fontScale="85000" lnSpcReduction="20000"/>
          </a:bodyPr>
          <a:lstStyle/>
          <a:p>
            <a:pPr>
              <a:lnSpc>
                <a:spcPct val="150000"/>
              </a:lnSpc>
              <a:spcBef>
                <a:spcPts val="600"/>
              </a:spcBef>
              <a:spcAft>
                <a:spcPts val="600"/>
              </a:spcAft>
            </a:pPr>
            <a:r>
              <a:rPr lang="en-US" dirty="0"/>
              <a:t>Caroline has been working as a sales representative for over 2 years at Acme. She has an exemplary record at work but is an “at-will” employee.</a:t>
            </a:r>
          </a:p>
          <a:p>
            <a:pPr>
              <a:lnSpc>
                <a:spcPct val="150000"/>
              </a:lnSpc>
              <a:spcBef>
                <a:spcPts val="600"/>
              </a:spcBef>
              <a:spcAft>
                <a:spcPts val="600"/>
              </a:spcAft>
            </a:pPr>
            <a:r>
              <a:rPr lang="en-US" dirty="0"/>
              <a:t>Recently, you heard from one of your employees that Caroline has been “moonlighting” as a stripper. </a:t>
            </a:r>
          </a:p>
          <a:p>
            <a:pPr>
              <a:lnSpc>
                <a:spcPct val="150000"/>
              </a:lnSpc>
              <a:spcBef>
                <a:spcPts val="600"/>
              </a:spcBef>
              <a:spcAft>
                <a:spcPts val="600"/>
              </a:spcAft>
            </a:pPr>
            <a:r>
              <a:rPr lang="en-US" dirty="0"/>
              <a:t>Upon further investigation into her Facebook profile you find this to be true. You worry customers will recognize her and that due to the potential of this reflecting negatively on Acme, Caroline should be terminated.</a:t>
            </a:r>
          </a:p>
        </p:txBody>
      </p:sp>
      <p:sp>
        <p:nvSpPr>
          <p:cNvPr id="4" name="Slide Number Placeholder 3">
            <a:extLst>
              <a:ext uri="{FF2B5EF4-FFF2-40B4-BE49-F238E27FC236}">
                <a16:creationId xmlns:a16="http://schemas.microsoft.com/office/drawing/2014/main" id="{BBD8402E-E8A3-401E-BE32-457E265DE015}"/>
              </a:ext>
            </a:extLst>
          </p:cNvPr>
          <p:cNvSpPr>
            <a:spLocks noGrp="1"/>
          </p:cNvSpPr>
          <p:nvPr>
            <p:ph type="sldNum" sz="quarter" idx="12"/>
          </p:nvPr>
        </p:nvSpPr>
        <p:spPr/>
        <p:txBody>
          <a:bodyPr/>
          <a:lstStyle/>
          <a:p>
            <a:fld id="{A39C7CAB-3468-4389-9AA7-C16406F73306}" type="slidenum">
              <a:rPr lang="en-US" smtClean="0"/>
              <a:t>13</a:t>
            </a:fld>
            <a:endParaRPr lang="en-US"/>
          </a:p>
        </p:txBody>
      </p:sp>
      <p:sp>
        <p:nvSpPr>
          <p:cNvPr id="5" name="Rectangle 4">
            <a:extLst>
              <a:ext uri="{FF2B5EF4-FFF2-40B4-BE49-F238E27FC236}">
                <a16:creationId xmlns:a16="http://schemas.microsoft.com/office/drawing/2014/main" id="{E316A182-E63F-4C71-BDD1-BC89B048A7C0}"/>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Image result for texas reporter gloria allred">
            <a:extLst>
              <a:ext uri="{FF2B5EF4-FFF2-40B4-BE49-F238E27FC236}">
                <a16:creationId xmlns:a16="http://schemas.microsoft.com/office/drawing/2014/main" id="{DC5FA12F-D00C-496A-ACB4-7F0032B482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8881" y="2046235"/>
            <a:ext cx="4131564" cy="2765529"/>
          </a:xfrm>
          <a:prstGeom prst="rect">
            <a:avLst/>
          </a:prstGeom>
          <a:noFill/>
          <a:effectLst>
            <a:softEdge rad="762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89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3216-BDF0-4A3B-B2EC-FD452F7A72E3}"/>
              </a:ext>
            </a:extLst>
          </p:cNvPr>
          <p:cNvSpPr>
            <a:spLocks noGrp="1"/>
          </p:cNvSpPr>
          <p:nvPr>
            <p:ph type="title"/>
          </p:nvPr>
        </p:nvSpPr>
        <p:spPr/>
        <p:txBody>
          <a:bodyPr/>
          <a:lstStyle/>
          <a:p>
            <a:r>
              <a:rPr lang="en-US" dirty="0"/>
              <a:t>The Case of Caroline</a:t>
            </a:r>
          </a:p>
        </p:txBody>
      </p:sp>
      <p:sp>
        <p:nvSpPr>
          <p:cNvPr id="3" name="Content Placeholder 2">
            <a:extLst>
              <a:ext uri="{FF2B5EF4-FFF2-40B4-BE49-F238E27FC236}">
                <a16:creationId xmlns:a16="http://schemas.microsoft.com/office/drawing/2014/main" id="{BA2FB5D2-B124-44F0-8BDB-162760FB94EE}"/>
              </a:ext>
            </a:extLst>
          </p:cNvPr>
          <p:cNvSpPr>
            <a:spLocks noGrp="1"/>
          </p:cNvSpPr>
          <p:nvPr>
            <p:ph idx="1"/>
          </p:nvPr>
        </p:nvSpPr>
        <p:spPr/>
        <p:txBody>
          <a:bodyPr/>
          <a:lstStyle/>
          <a:p>
            <a:pPr>
              <a:lnSpc>
                <a:spcPct val="150000"/>
              </a:lnSpc>
            </a:pPr>
            <a:r>
              <a:rPr lang="en-US" dirty="0"/>
              <a:t>Policies and practices may be non-discriminatory on their face.</a:t>
            </a:r>
          </a:p>
          <a:p>
            <a:pPr>
              <a:lnSpc>
                <a:spcPct val="150000"/>
              </a:lnSpc>
            </a:pPr>
            <a:r>
              <a:rPr lang="en-US" dirty="0"/>
              <a:t>Violation of Title VII – “disparate impact” on protected class. </a:t>
            </a:r>
          </a:p>
          <a:p>
            <a:pPr>
              <a:lnSpc>
                <a:spcPct val="150000"/>
              </a:lnSpc>
            </a:pPr>
            <a:r>
              <a:rPr lang="en-US" dirty="0"/>
              <a:t>Consistent policies and strict workplace standards.</a:t>
            </a:r>
          </a:p>
          <a:p>
            <a:pPr>
              <a:lnSpc>
                <a:spcPct val="150000"/>
              </a:lnSpc>
            </a:pPr>
            <a:r>
              <a:rPr lang="en-US" dirty="0"/>
              <a:t>Requiring individuals to disclose side jobs.</a:t>
            </a:r>
          </a:p>
          <a:p>
            <a:pPr>
              <a:lnSpc>
                <a:spcPct val="150000"/>
              </a:lnSpc>
            </a:pPr>
            <a:r>
              <a:rPr lang="en-US" dirty="0"/>
              <a:t>Does it impact ability to perform job?</a:t>
            </a:r>
          </a:p>
          <a:p>
            <a:pPr>
              <a:lnSpc>
                <a:spcPct val="150000"/>
              </a:lnSpc>
              <a:spcBef>
                <a:spcPts val="600"/>
              </a:spcBef>
              <a:spcAft>
                <a:spcPts val="600"/>
              </a:spcAft>
            </a:pPr>
            <a:endParaRPr lang="en-US" dirty="0"/>
          </a:p>
        </p:txBody>
      </p:sp>
      <p:sp>
        <p:nvSpPr>
          <p:cNvPr id="4" name="Slide Number Placeholder 3">
            <a:extLst>
              <a:ext uri="{FF2B5EF4-FFF2-40B4-BE49-F238E27FC236}">
                <a16:creationId xmlns:a16="http://schemas.microsoft.com/office/drawing/2014/main" id="{BBD8402E-E8A3-401E-BE32-457E265DE015}"/>
              </a:ext>
            </a:extLst>
          </p:cNvPr>
          <p:cNvSpPr>
            <a:spLocks noGrp="1"/>
          </p:cNvSpPr>
          <p:nvPr>
            <p:ph type="sldNum" sz="quarter" idx="12"/>
          </p:nvPr>
        </p:nvSpPr>
        <p:spPr/>
        <p:txBody>
          <a:bodyPr/>
          <a:lstStyle/>
          <a:p>
            <a:fld id="{A39C7CAB-3468-4389-9AA7-C16406F73306}" type="slidenum">
              <a:rPr lang="en-US" smtClean="0"/>
              <a:t>14</a:t>
            </a:fld>
            <a:endParaRPr lang="en-US"/>
          </a:p>
        </p:txBody>
      </p:sp>
      <p:sp>
        <p:nvSpPr>
          <p:cNvPr id="5" name="Rectangle 4">
            <a:extLst>
              <a:ext uri="{FF2B5EF4-FFF2-40B4-BE49-F238E27FC236}">
                <a16:creationId xmlns:a16="http://schemas.microsoft.com/office/drawing/2014/main" id="{E316A182-E63F-4C71-BDD1-BC89B048A7C0}"/>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680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43AED-B283-4BD4-A5F0-182717630F7F}"/>
              </a:ext>
            </a:extLst>
          </p:cNvPr>
          <p:cNvSpPr>
            <a:spLocks noGrp="1"/>
          </p:cNvSpPr>
          <p:nvPr>
            <p:ph type="title"/>
          </p:nvPr>
        </p:nvSpPr>
        <p:spPr>
          <a:xfrm>
            <a:off x="838200" y="365125"/>
            <a:ext cx="10951464" cy="1171067"/>
          </a:xfrm>
        </p:spPr>
        <p:txBody>
          <a:bodyPr>
            <a:normAutofit/>
          </a:bodyPr>
          <a:lstStyle/>
          <a:p>
            <a:r>
              <a:rPr lang="en-US" sz="3800" dirty="0"/>
              <a:t>California Law (Off-Duty Behaviors and Activities)</a:t>
            </a:r>
          </a:p>
        </p:txBody>
      </p:sp>
      <p:sp>
        <p:nvSpPr>
          <p:cNvPr id="3" name="Content Placeholder 2">
            <a:extLst>
              <a:ext uri="{FF2B5EF4-FFF2-40B4-BE49-F238E27FC236}">
                <a16:creationId xmlns:a16="http://schemas.microsoft.com/office/drawing/2014/main" id="{F29714C4-B9DA-4818-90EB-11E525BDAD73}"/>
              </a:ext>
            </a:extLst>
          </p:cNvPr>
          <p:cNvSpPr>
            <a:spLocks noGrp="1"/>
          </p:cNvSpPr>
          <p:nvPr>
            <p:ph idx="1"/>
          </p:nvPr>
        </p:nvSpPr>
        <p:spPr/>
        <p:txBody>
          <a:bodyPr/>
          <a:lstStyle/>
          <a:p>
            <a:r>
              <a:rPr lang="en-US" b="1" dirty="0"/>
              <a:t>Labor Code 96(k): </a:t>
            </a:r>
            <a:r>
              <a:rPr lang="en-US" dirty="0"/>
              <a:t>Commissioner can assert claims for wage loss for lawful conduct occurring during non-working hours away from premises.</a:t>
            </a:r>
          </a:p>
          <a:p>
            <a:endParaRPr lang="en-US" dirty="0"/>
          </a:p>
          <a:p>
            <a:endParaRPr lang="en-US" dirty="0"/>
          </a:p>
          <a:p>
            <a:endParaRPr lang="en-US" dirty="0"/>
          </a:p>
          <a:p>
            <a:endParaRPr lang="en-US" dirty="0"/>
          </a:p>
          <a:p>
            <a:r>
              <a:rPr lang="en-US" b="1" dirty="0"/>
              <a:t>Labor Code 1101: </a:t>
            </a:r>
            <a:r>
              <a:rPr lang="en-US" dirty="0"/>
              <a:t>Prohibits discrimination against employee or applicant for exercising political activities.</a:t>
            </a:r>
          </a:p>
          <a:p>
            <a:pPr marL="0" indent="0">
              <a:buNone/>
            </a:pPr>
            <a:endParaRPr lang="en-US" dirty="0"/>
          </a:p>
        </p:txBody>
      </p:sp>
      <p:sp>
        <p:nvSpPr>
          <p:cNvPr id="4" name="Slide Number Placeholder 3">
            <a:extLst>
              <a:ext uri="{FF2B5EF4-FFF2-40B4-BE49-F238E27FC236}">
                <a16:creationId xmlns:a16="http://schemas.microsoft.com/office/drawing/2014/main" id="{91A2CFAC-62A1-48EA-8288-D79D32894C55}"/>
              </a:ext>
            </a:extLst>
          </p:cNvPr>
          <p:cNvSpPr>
            <a:spLocks noGrp="1"/>
          </p:cNvSpPr>
          <p:nvPr>
            <p:ph type="sldNum" sz="quarter" idx="12"/>
          </p:nvPr>
        </p:nvSpPr>
        <p:spPr/>
        <p:txBody>
          <a:bodyPr/>
          <a:lstStyle/>
          <a:p>
            <a:fld id="{A39C7CAB-3468-4389-9AA7-C16406F73306}" type="slidenum">
              <a:rPr lang="en-US" smtClean="0"/>
              <a:t>15</a:t>
            </a:fld>
            <a:endParaRPr lang="en-US"/>
          </a:p>
        </p:txBody>
      </p:sp>
      <p:sp>
        <p:nvSpPr>
          <p:cNvPr id="5" name="Rectangle 4">
            <a:extLst>
              <a:ext uri="{FF2B5EF4-FFF2-40B4-BE49-F238E27FC236}">
                <a16:creationId xmlns:a16="http://schemas.microsoft.com/office/drawing/2014/main" id="{FF07B4A2-6940-4439-B41A-D7F363ED5FC3}"/>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69967FDF-3781-4F92-8095-CFABF862DA6A}"/>
              </a:ext>
            </a:extLst>
          </p:cNvPr>
          <p:cNvSpPr/>
          <p:nvPr/>
        </p:nvSpPr>
        <p:spPr>
          <a:xfrm>
            <a:off x="1148316" y="2626242"/>
            <a:ext cx="2594344" cy="940981"/>
          </a:xfrm>
          <a:prstGeom prst="roundRect">
            <a:avLst/>
          </a:prstGeom>
          <a:solidFill>
            <a:srgbClr val="2856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AEEE33A9-FE9D-4EAE-81AD-997E689E389D}"/>
              </a:ext>
            </a:extLst>
          </p:cNvPr>
          <p:cNvSpPr/>
          <p:nvPr/>
        </p:nvSpPr>
        <p:spPr>
          <a:xfrm>
            <a:off x="4047460" y="2626241"/>
            <a:ext cx="2594344" cy="940981"/>
          </a:xfrm>
          <a:prstGeom prst="roundRect">
            <a:avLst/>
          </a:prstGeom>
          <a:solidFill>
            <a:srgbClr val="3878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1CBD8D42-80E2-49EF-B4FC-58E8FB19DA03}"/>
              </a:ext>
            </a:extLst>
          </p:cNvPr>
          <p:cNvSpPr/>
          <p:nvPr/>
        </p:nvSpPr>
        <p:spPr>
          <a:xfrm>
            <a:off x="6946604" y="2626240"/>
            <a:ext cx="2594344" cy="940981"/>
          </a:xfrm>
          <a:prstGeom prst="roundRect">
            <a:avLst/>
          </a:prstGeom>
          <a:solidFill>
            <a:srgbClr val="4595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0A9BDE5-09BD-4877-908C-5122755F8CF8}"/>
              </a:ext>
            </a:extLst>
          </p:cNvPr>
          <p:cNvSpPr txBox="1"/>
          <p:nvPr/>
        </p:nvSpPr>
        <p:spPr>
          <a:xfrm>
            <a:off x="1310463" y="2793295"/>
            <a:ext cx="2264735"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Moonlighting </a:t>
            </a:r>
          </a:p>
          <a:p>
            <a:pPr algn="ctr"/>
            <a:r>
              <a:rPr lang="en-US" b="1" dirty="0">
                <a:solidFill>
                  <a:schemeClr val="bg1"/>
                </a:solidFill>
                <a:latin typeface="Arial" panose="020B0604020202020204" pitchFamily="34" charset="0"/>
                <a:cs typeface="Arial" panose="020B0604020202020204" pitchFamily="34" charset="0"/>
              </a:rPr>
              <a:t>off-hours</a:t>
            </a:r>
          </a:p>
        </p:txBody>
      </p:sp>
      <p:sp>
        <p:nvSpPr>
          <p:cNvPr id="10" name="TextBox 9">
            <a:extLst>
              <a:ext uri="{FF2B5EF4-FFF2-40B4-BE49-F238E27FC236}">
                <a16:creationId xmlns:a16="http://schemas.microsoft.com/office/drawing/2014/main" id="{60722BD2-D8EE-419C-A56E-0F9B9C41B474}"/>
              </a:ext>
            </a:extLst>
          </p:cNvPr>
          <p:cNvSpPr txBox="1"/>
          <p:nvPr/>
        </p:nvSpPr>
        <p:spPr>
          <a:xfrm>
            <a:off x="4246005" y="2782669"/>
            <a:ext cx="2264735"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Non-fraternization policies</a:t>
            </a:r>
          </a:p>
        </p:txBody>
      </p:sp>
      <p:sp>
        <p:nvSpPr>
          <p:cNvPr id="11" name="TextBox 10">
            <a:extLst>
              <a:ext uri="{FF2B5EF4-FFF2-40B4-BE49-F238E27FC236}">
                <a16:creationId xmlns:a16="http://schemas.microsoft.com/office/drawing/2014/main" id="{36BAFF5C-54B6-4D58-BF8D-7F96AF579ECA}"/>
              </a:ext>
            </a:extLst>
          </p:cNvPr>
          <p:cNvSpPr txBox="1"/>
          <p:nvPr/>
        </p:nvSpPr>
        <p:spPr>
          <a:xfrm>
            <a:off x="7111408" y="2912063"/>
            <a:ext cx="2264735"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Abortion</a:t>
            </a:r>
          </a:p>
        </p:txBody>
      </p:sp>
      <p:sp>
        <p:nvSpPr>
          <p:cNvPr id="12" name="Rectangle: Rounded Corners 11">
            <a:extLst>
              <a:ext uri="{FF2B5EF4-FFF2-40B4-BE49-F238E27FC236}">
                <a16:creationId xmlns:a16="http://schemas.microsoft.com/office/drawing/2014/main" id="{EE478921-2141-4A45-8C4A-C58C8C8077B3}"/>
              </a:ext>
            </a:extLst>
          </p:cNvPr>
          <p:cNvSpPr/>
          <p:nvPr/>
        </p:nvSpPr>
        <p:spPr>
          <a:xfrm>
            <a:off x="1148316" y="5046452"/>
            <a:ext cx="2594344" cy="94098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4E0D6A82-3BDD-4798-8CDE-91C87EADA466}"/>
              </a:ext>
            </a:extLst>
          </p:cNvPr>
          <p:cNvSpPr txBox="1"/>
          <p:nvPr/>
        </p:nvSpPr>
        <p:spPr>
          <a:xfrm>
            <a:off x="1313120" y="5193776"/>
            <a:ext cx="2264735"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Extremist political blog</a:t>
            </a:r>
          </a:p>
        </p:txBody>
      </p:sp>
    </p:spTree>
    <p:extLst>
      <p:ext uri="{BB962C8B-B14F-4D97-AF65-F5344CB8AC3E}">
        <p14:creationId xmlns:p14="http://schemas.microsoft.com/office/powerpoint/2010/main" val="2803841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61C6C-4C11-44D0-B089-925C8C037FA9}"/>
              </a:ext>
            </a:extLst>
          </p:cNvPr>
          <p:cNvSpPr>
            <a:spLocks noGrp="1"/>
          </p:cNvSpPr>
          <p:nvPr>
            <p:ph type="title"/>
          </p:nvPr>
        </p:nvSpPr>
        <p:spPr/>
        <p:txBody>
          <a:bodyPr/>
          <a:lstStyle/>
          <a:p>
            <a:r>
              <a:rPr lang="en-US" dirty="0"/>
              <a:t>Other Off-Limits Employer Conduct</a:t>
            </a:r>
          </a:p>
        </p:txBody>
      </p:sp>
      <p:sp>
        <p:nvSpPr>
          <p:cNvPr id="3" name="Content Placeholder 2">
            <a:extLst>
              <a:ext uri="{FF2B5EF4-FFF2-40B4-BE49-F238E27FC236}">
                <a16:creationId xmlns:a16="http://schemas.microsoft.com/office/drawing/2014/main" id="{DEEE5583-86B3-4605-BDDA-B4538E10911B}"/>
              </a:ext>
            </a:extLst>
          </p:cNvPr>
          <p:cNvSpPr>
            <a:spLocks noGrp="1"/>
          </p:cNvSpPr>
          <p:nvPr>
            <p:ph idx="1"/>
          </p:nvPr>
        </p:nvSpPr>
        <p:spPr/>
        <p:txBody>
          <a:bodyPr/>
          <a:lstStyle/>
          <a:p>
            <a:pPr>
              <a:lnSpc>
                <a:spcPct val="150000"/>
              </a:lnSpc>
            </a:pPr>
            <a:r>
              <a:rPr lang="en-US" dirty="0"/>
              <a:t>Conduct associated with protected characteristics</a:t>
            </a:r>
          </a:p>
          <a:p>
            <a:pPr>
              <a:lnSpc>
                <a:spcPct val="150000"/>
              </a:lnSpc>
            </a:pPr>
            <a:r>
              <a:rPr lang="en-US" dirty="0"/>
              <a:t>Discussing or disclosing wages or refusing to agree not to disclose wages. </a:t>
            </a:r>
            <a:r>
              <a:rPr lang="en-US" i="1" dirty="0"/>
              <a:t>Lab. Code 232(a) and (b)</a:t>
            </a:r>
          </a:p>
          <a:p>
            <a:pPr>
              <a:lnSpc>
                <a:spcPct val="150000"/>
              </a:lnSpc>
            </a:pPr>
            <a:r>
              <a:rPr lang="en-US" dirty="0"/>
              <a:t>Disclosing working conditions. </a:t>
            </a:r>
            <a:r>
              <a:rPr lang="en-US" i="1" dirty="0"/>
              <a:t>Lab. Code 232.5</a:t>
            </a:r>
          </a:p>
          <a:p>
            <a:pPr>
              <a:lnSpc>
                <a:spcPct val="150000"/>
              </a:lnSpc>
            </a:pPr>
            <a:r>
              <a:rPr lang="en-US" dirty="0"/>
              <a:t>Prevent disclosing information to government or law enforcement when employee believes violation of state or federal status or regulation</a:t>
            </a:r>
          </a:p>
        </p:txBody>
      </p:sp>
      <p:sp>
        <p:nvSpPr>
          <p:cNvPr id="4" name="Slide Number Placeholder 3">
            <a:extLst>
              <a:ext uri="{FF2B5EF4-FFF2-40B4-BE49-F238E27FC236}">
                <a16:creationId xmlns:a16="http://schemas.microsoft.com/office/drawing/2014/main" id="{4399D295-2668-4905-B601-A214DF494FC5}"/>
              </a:ext>
            </a:extLst>
          </p:cNvPr>
          <p:cNvSpPr>
            <a:spLocks noGrp="1"/>
          </p:cNvSpPr>
          <p:nvPr>
            <p:ph type="sldNum" sz="quarter" idx="12"/>
          </p:nvPr>
        </p:nvSpPr>
        <p:spPr/>
        <p:txBody>
          <a:bodyPr/>
          <a:lstStyle/>
          <a:p>
            <a:fld id="{A39C7CAB-3468-4389-9AA7-C16406F73306}" type="slidenum">
              <a:rPr lang="en-US" smtClean="0"/>
              <a:t>16</a:t>
            </a:fld>
            <a:endParaRPr lang="en-US"/>
          </a:p>
        </p:txBody>
      </p:sp>
      <p:sp>
        <p:nvSpPr>
          <p:cNvPr id="5" name="Rectangle 4">
            <a:extLst>
              <a:ext uri="{FF2B5EF4-FFF2-40B4-BE49-F238E27FC236}">
                <a16:creationId xmlns:a16="http://schemas.microsoft.com/office/drawing/2014/main" id="{1153946F-9881-4280-BE9D-CE191DE77C03}"/>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3651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C1EBF-B3D9-4343-8702-49EEFB0F68DA}"/>
              </a:ext>
            </a:extLst>
          </p:cNvPr>
          <p:cNvSpPr>
            <a:spLocks noGrp="1"/>
          </p:cNvSpPr>
          <p:nvPr>
            <p:ph type="title"/>
          </p:nvPr>
        </p:nvSpPr>
        <p:spPr/>
        <p:txBody>
          <a:bodyPr/>
          <a:lstStyle/>
          <a:p>
            <a:r>
              <a:rPr lang="en-US" dirty="0"/>
              <a:t>Privacy and Social Media</a:t>
            </a:r>
          </a:p>
        </p:txBody>
      </p:sp>
      <p:sp>
        <p:nvSpPr>
          <p:cNvPr id="3" name="Content Placeholder 2">
            <a:extLst>
              <a:ext uri="{FF2B5EF4-FFF2-40B4-BE49-F238E27FC236}">
                <a16:creationId xmlns:a16="http://schemas.microsoft.com/office/drawing/2014/main" id="{3E5F88FD-CF25-499C-A2A6-EF9E79A4BD25}"/>
              </a:ext>
            </a:extLst>
          </p:cNvPr>
          <p:cNvSpPr>
            <a:spLocks noGrp="1"/>
          </p:cNvSpPr>
          <p:nvPr>
            <p:ph idx="1"/>
          </p:nvPr>
        </p:nvSpPr>
        <p:spPr/>
        <p:txBody>
          <a:bodyPr/>
          <a:lstStyle/>
          <a:p>
            <a:pPr>
              <a:spcBef>
                <a:spcPts val="600"/>
              </a:spcBef>
              <a:spcAft>
                <a:spcPts val="600"/>
              </a:spcAft>
            </a:pPr>
            <a:r>
              <a:rPr lang="en-US" dirty="0"/>
              <a:t>Password Protection/Privacy Laws</a:t>
            </a:r>
          </a:p>
          <a:p>
            <a:pPr lvl="1">
              <a:spcBef>
                <a:spcPts val="600"/>
              </a:spcBef>
              <a:spcAft>
                <a:spcPts val="600"/>
              </a:spcAft>
            </a:pPr>
            <a:r>
              <a:rPr lang="en-US" sz="2100" dirty="0"/>
              <a:t>Lab. Code, § 980 provides that an employer shall not require or request an employee or applicant for employment to do any of the following</a:t>
            </a:r>
          </a:p>
          <a:p>
            <a:pPr lvl="2">
              <a:spcBef>
                <a:spcPts val="600"/>
              </a:spcBef>
              <a:spcAft>
                <a:spcPts val="600"/>
              </a:spcAft>
            </a:pPr>
            <a:r>
              <a:rPr lang="en-US" sz="2000" dirty="0"/>
              <a:t>Disclose a username or password for the purpose of accessing personal social media</a:t>
            </a:r>
          </a:p>
          <a:p>
            <a:pPr lvl="2">
              <a:spcBef>
                <a:spcPts val="600"/>
              </a:spcBef>
              <a:spcAft>
                <a:spcPts val="600"/>
              </a:spcAft>
            </a:pPr>
            <a:r>
              <a:rPr lang="en-US" sz="2000" dirty="0"/>
              <a:t>Access personal social media in the presence of the employer</a:t>
            </a:r>
          </a:p>
          <a:p>
            <a:pPr lvl="2">
              <a:spcBef>
                <a:spcPts val="600"/>
              </a:spcBef>
              <a:spcAft>
                <a:spcPts val="600"/>
              </a:spcAft>
            </a:pPr>
            <a:r>
              <a:rPr lang="en-US" sz="2000" dirty="0"/>
              <a:t>Divulge any personal social media</a:t>
            </a:r>
          </a:p>
          <a:p>
            <a:pPr lvl="2"/>
            <a:endParaRPr lang="en-US" dirty="0"/>
          </a:p>
        </p:txBody>
      </p:sp>
      <p:sp>
        <p:nvSpPr>
          <p:cNvPr id="4" name="Slide Number Placeholder 3">
            <a:extLst>
              <a:ext uri="{FF2B5EF4-FFF2-40B4-BE49-F238E27FC236}">
                <a16:creationId xmlns:a16="http://schemas.microsoft.com/office/drawing/2014/main" id="{CB940381-B302-44D3-BFAB-7753F871DD0C}"/>
              </a:ext>
            </a:extLst>
          </p:cNvPr>
          <p:cNvSpPr>
            <a:spLocks noGrp="1"/>
          </p:cNvSpPr>
          <p:nvPr>
            <p:ph type="sldNum" sz="quarter" idx="12"/>
          </p:nvPr>
        </p:nvSpPr>
        <p:spPr/>
        <p:txBody>
          <a:bodyPr/>
          <a:lstStyle/>
          <a:p>
            <a:fld id="{A39C7CAB-3468-4389-9AA7-C16406F73306}" type="slidenum">
              <a:rPr lang="en-US" smtClean="0"/>
              <a:t>17</a:t>
            </a:fld>
            <a:endParaRPr lang="en-US"/>
          </a:p>
        </p:txBody>
      </p:sp>
      <p:sp>
        <p:nvSpPr>
          <p:cNvPr id="5" name="Rectangle 4">
            <a:extLst>
              <a:ext uri="{FF2B5EF4-FFF2-40B4-BE49-F238E27FC236}">
                <a16:creationId xmlns:a16="http://schemas.microsoft.com/office/drawing/2014/main" id="{42CE357F-F974-4075-A421-E5D68FE5D680}"/>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8410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2A176-EA5B-4991-9D1B-5D55131D759C}"/>
              </a:ext>
            </a:extLst>
          </p:cNvPr>
          <p:cNvSpPr>
            <a:spLocks noGrp="1"/>
          </p:cNvSpPr>
          <p:nvPr>
            <p:ph type="title"/>
          </p:nvPr>
        </p:nvSpPr>
        <p:spPr/>
        <p:txBody>
          <a:bodyPr/>
          <a:lstStyle/>
          <a:p>
            <a:r>
              <a:rPr lang="en-US" dirty="0"/>
              <a:t>The Exception</a:t>
            </a:r>
          </a:p>
        </p:txBody>
      </p:sp>
      <p:sp>
        <p:nvSpPr>
          <p:cNvPr id="3" name="Content Placeholder 2">
            <a:extLst>
              <a:ext uri="{FF2B5EF4-FFF2-40B4-BE49-F238E27FC236}">
                <a16:creationId xmlns:a16="http://schemas.microsoft.com/office/drawing/2014/main" id="{A777703B-337C-4516-8701-87B8BB576FE1}"/>
              </a:ext>
            </a:extLst>
          </p:cNvPr>
          <p:cNvSpPr>
            <a:spLocks noGrp="1"/>
          </p:cNvSpPr>
          <p:nvPr>
            <p:ph idx="1"/>
          </p:nvPr>
        </p:nvSpPr>
        <p:spPr/>
        <p:txBody>
          <a:bodyPr/>
          <a:lstStyle/>
          <a:p>
            <a:pPr>
              <a:lnSpc>
                <a:spcPct val="150000"/>
              </a:lnSpc>
            </a:pPr>
            <a:r>
              <a:rPr lang="en-US" dirty="0"/>
              <a:t>If there is reasonable belief it is relevant to an investigation of allegations of employee misconduct or employee violation of applicable laws and regulations</a:t>
            </a:r>
          </a:p>
          <a:p>
            <a:pPr lvl="1">
              <a:lnSpc>
                <a:spcPct val="150000"/>
              </a:lnSpc>
            </a:pPr>
            <a:r>
              <a:rPr lang="en-US" dirty="0"/>
              <a:t>Not for:</a:t>
            </a:r>
          </a:p>
        </p:txBody>
      </p:sp>
      <p:sp>
        <p:nvSpPr>
          <p:cNvPr id="4" name="Slide Number Placeholder 3">
            <a:extLst>
              <a:ext uri="{FF2B5EF4-FFF2-40B4-BE49-F238E27FC236}">
                <a16:creationId xmlns:a16="http://schemas.microsoft.com/office/drawing/2014/main" id="{BF52EBEA-F966-4822-A6C8-C2537EC51A50}"/>
              </a:ext>
            </a:extLst>
          </p:cNvPr>
          <p:cNvSpPr>
            <a:spLocks noGrp="1"/>
          </p:cNvSpPr>
          <p:nvPr>
            <p:ph type="sldNum" sz="quarter" idx="12"/>
          </p:nvPr>
        </p:nvSpPr>
        <p:spPr/>
        <p:txBody>
          <a:bodyPr/>
          <a:lstStyle/>
          <a:p>
            <a:fld id="{A39C7CAB-3468-4389-9AA7-C16406F73306}" type="slidenum">
              <a:rPr lang="en-US" smtClean="0"/>
              <a:t>18</a:t>
            </a:fld>
            <a:endParaRPr lang="en-US"/>
          </a:p>
        </p:txBody>
      </p:sp>
      <p:sp>
        <p:nvSpPr>
          <p:cNvPr id="5" name="Rectangle 4">
            <a:extLst>
              <a:ext uri="{FF2B5EF4-FFF2-40B4-BE49-F238E27FC236}">
                <a16:creationId xmlns:a16="http://schemas.microsoft.com/office/drawing/2014/main" id="{112835F6-AA77-4F2C-B1D3-20E1EF42B1D9}"/>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loud 5">
            <a:extLst>
              <a:ext uri="{FF2B5EF4-FFF2-40B4-BE49-F238E27FC236}">
                <a16:creationId xmlns:a16="http://schemas.microsoft.com/office/drawing/2014/main" id="{592366CD-5ABB-4161-8DB5-03DB259DC36D}"/>
              </a:ext>
            </a:extLst>
          </p:cNvPr>
          <p:cNvSpPr/>
          <p:nvPr/>
        </p:nvSpPr>
        <p:spPr>
          <a:xfrm>
            <a:off x="488728" y="3207448"/>
            <a:ext cx="3646170" cy="2309495"/>
          </a:xfrm>
          <a:prstGeom prst="cloud">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loud 6">
            <a:extLst>
              <a:ext uri="{FF2B5EF4-FFF2-40B4-BE49-F238E27FC236}">
                <a16:creationId xmlns:a16="http://schemas.microsoft.com/office/drawing/2014/main" id="{A0AB1F52-D7F8-451E-8B20-F352833E5798}"/>
              </a:ext>
            </a:extLst>
          </p:cNvPr>
          <p:cNvSpPr/>
          <p:nvPr/>
        </p:nvSpPr>
        <p:spPr>
          <a:xfrm>
            <a:off x="4161568" y="3908425"/>
            <a:ext cx="3646170" cy="2309495"/>
          </a:xfrm>
          <a:prstGeom prst="cloud">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a:extLst>
              <a:ext uri="{FF2B5EF4-FFF2-40B4-BE49-F238E27FC236}">
                <a16:creationId xmlns:a16="http://schemas.microsoft.com/office/drawing/2014/main" id="{A2F06BCC-26B5-47EF-A8AF-51B24D616F35}"/>
              </a:ext>
            </a:extLst>
          </p:cNvPr>
          <p:cNvSpPr/>
          <p:nvPr/>
        </p:nvSpPr>
        <p:spPr>
          <a:xfrm>
            <a:off x="8143494" y="3207447"/>
            <a:ext cx="3646170" cy="2309495"/>
          </a:xfrm>
          <a:prstGeom prst="cloud">
            <a:avLst/>
          </a:prstGeom>
          <a:solidFill>
            <a:srgbClr val="5C84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88BEDE5-713C-4BBE-955E-F831EBB7F73D}"/>
              </a:ext>
            </a:extLst>
          </p:cNvPr>
          <p:cNvSpPr txBox="1"/>
          <p:nvPr/>
        </p:nvSpPr>
        <p:spPr>
          <a:xfrm>
            <a:off x="1301720" y="4082902"/>
            <a:ext cx="2020186"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Applicants</a:t>
            </a:r>
          </a:p>
        </p:txBody>
      </p:sp>
      <p:sp>
        <p:nvSpPr>
          <p:cNvPr id="10" name="TextBox 9">
            <a:extLst>
              <a:ext uri="{FF2B5EF4-FFF2-40B4-BE49-F238E27FC236}">
                <a16:creationId xmlns:a16="http://schemas.microsoft.com/office/drawing/2014/main" id="{762554BD-7344-4F02-AA27-0D3B9021B6FD}"/>
              </a:ext>
            </a:extLst>
          </p:cNvPr>
          <p:cNvSpPr txBox="1"/>
          <p:nvPr/>
        </p:nvSpPr>
        <p:spPr>
          <a:xfrm>
            <a:off x="4787891" y="4601507"/>
            <a:ext cx="2393523" cy="923330"/>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Log-in credentials or “shoulder surfing”</a:t>
            </a:r>
          </a:p>
        </p:txBody>
      </p:sp>
      <p:sp>
        <p:nvSpPr>
          <p:cNvPr id="11" name="TextBox 10">
            <a:extLst>
              <a:ext uri="{FF2B5EF4-FFF2-40B4-BE49-F238E27FC236}">
                <a16:creationId xmlns:a16="http://schemas.microsoft.com/office/drawing/2014/main" id="{1810D635-AD0D-4605-BEEB-B8C69F9322D3}"/>
              </a:ext>
            </a:extLst>
          </p:cNvPr>
          <p:cNvSpPr txBox="1"/>
          <p:nvPr/>
        </p:nvSpPr>
        <p:spPr>
          <a:xfrm>
            <a:off x="8796487" y="3883332"/>
            <a:ext cx="2393523" cy="923330"/>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Anything besides “investigation or related proceeding”</a:t>
            </a:r>
          </a:p>
        </p:txBody>
      </p:sp>
    </p:spTree>
    <p:extLst>
      <p:ext uri="{BB962C8B-B14F-4D97-AF65-F5344CB8AC3E}">
        <p14:creationId xmlns:p14="http://schemas.microsoft.com/office/powerpoint/2010/main" val="3458656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C8975-A321-43D2-A1E0-4C04AA18F03D}"/>
              </a:ext>
            </a:extLst>
          </p:cNvPr>
          <p:cNvSpPr>
            <a:spLocks noGrp="1"/>
          </p:cNvSpPr>
          <p:nvPr>
            <p:ph type="title"/>
          </p:nvPr>
        </p:nvSpPr>
        <p:spPr/>
        <p:txBody>
          <a:bodyPr/>
          <a:lstStyle/>
          <a:p>
            <a:r>
              <a:rPr lang="en-US" dirty="0"/>
              <a:t>Other Privacy Protections</a:t>
            </a:r>
          </a:p>
        </p:txBody>
      </p:sp>
      <p:sp>
        <p:nvSpPr>
          <p:cNvPr id="3" name="Content Placeholder 2">
            <a:extLst>
              <a:ext uri="{FF2B5EF4-FFF2-40B4-BE49-F238E27FC236}">
                <a16:creationId xmlns:a16="http://schemas.microsoft.com/office/drawing/2014/main" id="{17C6C52A-17BA-49DB-8B5F-F9C89DE35993}"/>
              </a:ext>
            </a:extLst>
          </p:cNvPr>
          <p:cNvSpPr>
            <a:spLocks noGrp="1"/>
          </p:cNvSpPr>
          <p:nvPr>
            <p:ph idx="1"/>
          </p:nvPr>
        </p:nvSpPr>
        <p:spPr/>
        <p:txBody>
          <a:bodyPr/>
          <a:lstStyle/>
          <a:p>
            <a:pPr>
              <a:lnSpc>
                <a:spcPct val="150000"/>
              </a:lnSpc>
            </a:pPr>
            <a:r>
              <a:rPr lang="en-US" dirty="0"/>
              <a:t>Common Law (e.g. tort of intrusion into seclusion)</a:t>
            </a:r>
          </a:p>
          <a:p>
            <a:pPr>
              <a:lnSpc>
                <a:spcPct val="150000"/>
              </a:lnSpc>
            </a:pPr>
            <a:r>
              <a:rPr lang="en-US" dirty="0"/>
              <a:t>Specific Laws</a:t>
            </a:r>
          </a:p>
        </p:txBody>
      </p:sp>
      <p:sp>
        <p:nvSpPr>
          <p:cNvPr id="4" name="Slide Number Placeholder 3">
            <a:extLst>
              <a:ext uri="{FF2B5EF4-FFF2-40B4-BE49-F238E27FC236}">
                <a16:creationId xmlns:a16="http://schemas.microsoft.com/office/drawing/2014/main" id="{DEA0D008-6075-4239-BE8C-043EB5C53ADD}"/>
              </a:ext>
            </a:extLst>
          </p:cNvPr>
          <p:cNvSpPr>
            <a:spLocks noGrp="1"/>
          </p:cNvSpPr>
          <p:nvPr>
            <p:ph type="sldNum" sz="quarter" idx="12"/>
          </p:nvPr>
        </p:nvSpPr>
        <p:spPr/>
        <p:txBody>
          <a:bodyPr/>
          <a:lstStyle/>
          <a:p>
            <a:fld id="{A39C7CAB-3468-4389-9AA7-C16406F73306}" type="slidenum">
              <a:rPr lang="en-US" smtClean="0"/>
              <a:t>19</a:t>
            </a:fld>
            <a:endParaRPr lang="en-US"/>
          </a:p>
        </p:txBody>
      </p:sp>
      <p:sp>
        <p:nvSpPr>
          <p:cNvPr id="5" name="Rectangle 4">
            <a:extLst>
              <a:ext uri="{FF2B5EF4-FFF2-40B4-BE49-F238E27FC236}">
                <a16:creationId xmlns:a16="http://schemas.microsoft.com/office/drawing/2014/main" id="{41F18805-CA1A-4CB3-9731-A21775736420}"/>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a:extLst>
              <a:ext uri="{FF2B5EF4-FFF2-40B4-BE49-F238E27FC236}">
                <a16:creationId xmlns:a16="http://schemas.microsoft.com/office/drawing/2014/main" id="{ADCCB743-C676-4EE6-873B-B5EC7BA23255}"/>
              </a:ext>
            </a:extLst>
          </p:cNvPr>
          <p:cNvSpPr/>
          <p:nvPr/>
        </p:nvSpPr>
        <p:spPr>
          <a:xfrm>
            <a:off x="694944" y="3051810"/>
            <a:ext cx="4160520" cy="255016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a:extLst>
              <a:ext uri="{FF2B5EF4-FFF2-40B4-BE49-F238E27FC236}">
                <a16:creationId xmlns:a16="http://schemas.microsoft.com/office/drawing/2014/main" id="{73CE62B4-E814-4522-921D-892C6A5402C1}"/>
              </a:ext>
            </a:extLst>
          </p:cNvPr>
          <p:cNvSpPr/>
          <p:nvPr/>
        </p:nvSpPr>
        <p:spPr>
          <a:xfrm rot="10800000">
            <a:off x="4162044" y="3058160"/>
            <a:ext cx="4160520" cy="2550160"/>
          </a:xfrm>
          <a:prstGeom prst="triangle">
            <a:avLst/>
          </a:prstGeom>
          <a:solidFill>
            <a:srgbClr val="E87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14CBF8D6-857C-4B5C-B09C-26A33E8C14BC}"/>
              </a:ext>
            </a:extLst>
          </p:cNvPr>
          <p:cNvSpPr/>
          <p:nvPr/>
        </p:nvSpPr>
        <p:spPr>
          <a:xfrm>
            <a:off x="7472172" y="3051810"/>
            <a:ext cx="4160520" cy="255016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6E1797C-86C4-4F33-9885-B4FE7B79A6C7}"/>
              </a:ext>
            </a:extLst>
          </p:cNvPr>
          <p:cNvSpPr txBox="1"/>
          <p:nvPr/>
        </p:nvSpPr>
        <p:spPr>
          <a:xfrm>
            <a:off x="1743846" y="4333240"/>
            <a:ext cx="2062716" cy="923330"/>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Electronically stored communications</a:t>
            </a:r>
          </a:p>
        </p:txBody>
      </p:sp>
      <p:sp>
        <p:nvSpPr>
          <p:cNvPr id="10" name="TextBox 9">
            <a:extLst>
              <a:ext uri="{FF2B5EF4-FFF2-40B4-BE49-F238E27FC236}">
                <a16:creationId xmlns:a16="http://schemas.microsoft.com/office/drawing/2014/main" id="{FFF07E15-4A8C-4961-88C5-CA0837760F13}"/>
              </a:ext>
            </a:extLst>
          </p:cNvPr>
          <p:cNvSpPr txBox="1"/>
          <p:nvPr/>
        </p:nvSpPr>
        <p:spPr>
          <a:xfrm>
            <a:off x="5231716" y="3553890"/>
            <a:ext cx="2062716"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Recording/</a:t>
            </a:r>
          </a:p>
          <a:p>
            <a:pPr algn="ctr"/>
            <a:r>
              <a:rPr lang="en-US" b="1" dirty="0">
                <a:solidFill>
                  <a:schemeClr val="bg1"/>
                </a:solidFill>
                <a:latin typeface="Arial" panose="020B0604020202020204" pitchFamily="34" charset="0"/>
                <a:cs typeface="Arial" panose="020B0604020202020204" pitchFamily="34" charset="0"/>
              </a:rPr>
              <a:t>eavesdropping</a:t>
            </a:r>
          </a:p>
        </p:txBody>
      </p:sp>
      <p:sp>
        <p:nvSpPr>
          <p:cNvPr id="11" name="TextBox 10">
            <a:extLst>
              <a:ext uri="{FF2B5EF4-FFF2-40B4-BE49-F238E27FC236}">
                <a16:creationId xmlns:a16="http://schemas.microsoft.com/office/drawing/2014/main" id="{6A8A33EA-CF66-4C5B-AB28-7CD43BD3336C}"/>
              </a:ext>
            </a:extLst>
          </p:cNvPr>
          <p:cNvSpPr txBox="1"/>
          <p:nvPr/>
        </p:nvSpPr>
        <p:spPr>
          <a:xfrm>
            <a:off x="8500304" y="4333240"/>
            <a:ext cx="2062716"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Arrest </a:t>
            </a:r>
          </a:p>
          <a:p>
            <a:pPr algn="ctr"/>
            <a:r>
              <a:rPr lang="en-US" b="1" dirty="0">
                <a:solidFill>
                  <a:schemeClr val="bg1"/>
                </a:solidFill>
                <a:latin typeface="Arial" panose="020B0604020202020204" pitchFamily="34" charset="0"/>
                <a:cs typeface="Arial" panose="020B0604020202020204" pitchFamily="34" charset="0"/>
              </a:rPr>
              <a:t>records</a:t>
            </a:r>
          </a:p>
        </p:txBody>
      </p:sp>
    </p:spTree>
    <p:extLst>
      <p:ext uri="{BB962C8B-B14F-4D97-AF65-F5344CB8AC3E}">
        <p14:creationId xmlns:p14="http://schemas.microsoft.com/office/powerpoint/2010/main" val="216712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B95F-D74D-4276-AE90-D177103D99F0}"/>
              </a:ext>
            </a:extLst>
          </p:cNvPr>
          <p:cNvSpPr>
            <a:spLocks noGrp="1"/>
          </p:cNvSpPr>
          <p:nvPr>
            <p:ph type="title"/>
          </p:nvPr>
        </p:nvSpPr>
        <p:spPr>
          <a:xfrm>
            <a:off x="838200" y="365125"/>
            <a:ext cx="10515600" cy="1171067"/>
          </a:xfrm>
        </p:spPr>
        <p:txBody>
          <a:bodyPr/>
          <a:lstStyle/>
          <a:p>
            <a:r>
              <a:rPr lang="en-US" dirty="0"/>
              <a:t>Your Presenter</a:t>
            </a:r>
          </a:p>
        </p:txBody>
      </p:sp>
      <p:sp>
        <p:nvSpPr>
          <p:cNvPr id="4" name="Slide Number Placeholder 3">
            <a:extLst>
              <a:ext uri="{FF2B5EF4-FFF2-40B4-BE49-F238E27FC236}">
                <a16:creationId xmlns:a16="http://schemas.microsoft.com/office/drawing/2014/main" id="{6A1C4BA9-E388-482A-BB45-03B935C6605A}"/>
              </a:ext>
            </a:extLst>
          </p:cNvPr>
          <p:cNvSpPr>
            <a:spLocks noGrp="1"/>
          </p:cNvSpPr>
          <p:nvPr>
            <p:ph type="sldNum" sz="quarter" idx="12"/>
          </p:nvPr>
        </p:nvSpPr>
        <p:spPr/>
        <p:txBody>
          <a:bodyPr/>
          <a:lstStyle/>
          <a:p>
            <a:fld id="{A39C7CAB-3468-4389-9AA7-C16406F73306}" type="slidenum">
              <a:rPr lang="en-US" smtClean="0"/>
              <a:t>2</a:t>
            </a:fld>
            <a:endParaRPr lang="en-US"/>
          </a:p>
        </p:txBody>
      </p:sp>
      <p:sp>
        <p:nvSpPr>
          <p:cNvPr id="5" name="Rectangle 4">
            <a:extLst>
              <a:ext uri="{FF2B5EF4-FFF2-40B4-BE49-F238E27FC236}">
                <a16:creationId xmlns:a16="http://schemas.microsoft.com/office/drawing/2014/main" id="{A5707808-ADEC-43AC-918E-29C70927D675}"/>
              </a:ext>
            </a:extLst>
          </p:cNvPr>
          <p:cNvSpPr/>
          <p:nvPr/>
        </p:nvSpPr>
        <p:spPr>
          <a:xfrm>
            <a:off x="694944" y="1341057"/>
            <a:ext cx="11094720" cy="1097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08854F11-40A8-4F87-AAE6-5C6F13B19C6B}"/>
              </a:ext>
            </a:extLst>
          </p:cNvPr>
          <p:cNvSpPr/>
          <p:nvPr/>
        </p:nvSpPr>
        <p:spPr>
          <a:xfrm>
            <a:off x="4012692" y="1964110"/>
            <a:ext cx="4166616" cy="3681777"/>
          </a:xfrm>
          <a:prstGeom prst="hexagon">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47DE9D6-1C52-44DB-8B1A-5C2CA911C2A1}"/>
              </a:ext>
            </a:extLst>
          </p:cNvPr>
          <p:cNvSpPr txBox="1"/>
          <p:nvPr/>
        </p:nvSpPr>
        <p:spPr>
          <a:xfrm>
            <a:off x="4363229" y="3158667"/>
            <a:ext cx="3465541" cy="1287532"/>
          </a:xfrm>
          <a:prstGeom prst="rect">
            <a:avLst/>
          </a:prstGeom>
          <a:noFill/>
        </p:spPr>
        <p:txBody>
          <a:bodyPr wrap="square" rtlCol="0">
            <a:spAutoFit/>
          </a:bodyPr>
          <a:lstStyle/>
          <a:p>
            <a:pPr algn="ctr">
              <a:lnSpc>
                <a:spcPct val="150000"/>
              </a:lnSpc>
            </a:pPr>
            <a:r>
              <a:rPr lang="en-US" b="1" dirty="0">
                <a:solidFill>
                  <a:schemeClr val="bg1"/>
                </a:solidFill>
                <a:latin typeface="Arial" panose="020B0604020202020204" pitchFamily="34" charset="0"/>
                <a:cs typeface="Arial" panose="020B0604020202020204" pitchFamily="34" charset="0"/>
              </a:rPr>
              <a:t>Jay L. Rosenlieb,</a:t>
            </a:r>
          </a:p>
          <a:p>
            <a:pPr algn="ctr">
              <a:lnSpc>
                <a:spcPct val="150000"/>
              </a:lnSpc>
            </a:pPr>
            <a:r>
              <a:rPr lang="en-US" b="1" dirty="0">
                <a:solidFill>
                  <a:schemeClr val="bg1"/>
                </a:solidFill>
                <a:latin typeface="Arial" panose="020B0604020202020204" pitchFamily="34" charset="0"/>
                <a:cs typeface="Arial" panose="020B0604020202020204" pitchFamily="34" charset="0"/>
              </a:rPr>
              <a:t>Labor and Employment Chair</a:t>
            </a:r>
          </a:p>
          <a:p>
            <a:pPr algn="ctr">
              <a:lnSpc>
                <a:spcPct val="150000"/>
              </a:lnSpc>
            </a:pPr>
            <a:r>
              <a:rPr lang="en-US" b="1" dirty="0">
                <a:solidFill>
                  <a:schemeClr val="bg1"/>
                </a:solidFill>
                <a:latin typeface="Arial" panose="020B0604020202020204" pitchFamily="34" charset="0"/>
                <a:cs typeface="Arial" panose="020B0604020202020204" pitchFamily="34" charset="0"/>
              </a:rPr>
              <a:t>jrosenli@kleinlaw.com</a:t>
            </a:r>
          </a:p>
        </p:txBody>
      </p:sp>
    </p:spTree>
    <p:extLst>
      <p:ext uri="{BB962C8B-B14F-4D97-AF65-F5344CB8AC3E}">
        <p14:creationId xmlns:p14="http://schemas.microsoft.com/office/powerpoint/2010/main" val="2205199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E9FDF-71DD-428D-B036-4AA85C53B926}"/>
              </a:ext>
            </a:extLst>
          </p:cNvPr>
          <p:cNvSpPr>
            <a:spLocks noGrp="1"/>
          </p:cNvSpPr>
          <p:nvPr>
            <p:ph type="title"/>
          </p:nvPr>
        </p:nvSpPr>
        <p:spPr/>
        <p:txBody>
          <a:bodyPr/>
          <a:lstStyle/>
          <a:p>
            <a:r>
              <a:rPr lang="en-US" dirty="0"/>
              <a:t>HIPAA</a:t>
            </a:r>
          </a:p>
        </p:txBody>
      </p:sp>
      <p:sp>
        <p:nvSpPr>
          <p:cNvPr id="3" name="Content Placeholder 2">
            <a:extLst>
              <a:ext uri="{FF2B5EF4-FFF2-40B4-BE49-F238E27FC236}">
                <a16:creationId xmlns:a16="http://schemas.microsoft.com/office/drawing/2014/main" id="{F286DD3F-718B-4406-B9A5-C07A11B3FD77}"/>
              </a:ext>
            </a:extLst>
          </p:cNvPr>
          <p:cNvSpPr>
            <a:spLocks noGrp="1"/>
          </p:cNvSpPr>
          <p:nvPr>
            <p:ph idx="1"/>
          </p:nvPr>
        </p:nvSpPr>
        <p:spPr/>
        <p:txBody>
          <a:bodyPr/>
          <a:lstStyle/>
          <a:p>
            <a:pPr>
              <a:spcBef>
                <a:spcPts val="600"/>
              </a:spcBef>
              <a:spcAft>
                <a:spcPts val="600"/>
              </a:spcAft>
            </a:pPr>
            <a:r>
              <a:rPr lang="en-US" dirty="0"/>
              <a:t>Protected Health Information “PHI”</a:t>
            </a:r>
          </a:p>
          <a:p>
            <a:pPr lvl="1">
              <a:spcBef>
                <a:spcPts val="600"/>
              </a:spcBef>
              <a:spcAft>
                <a:spcPts val="600"/>
              </a:spcAft>
            </a:pPr>
            <a:r>
              <a:rPr lang="en-US" sz="2000" dirty="0"/>
              <a:t>Posting of images and videos of patients without written consent</a:t>
            </a:r>
          </a:p>
          <a:p>
            <a:pPr lvl="1">
              <a:spcBef>
                <a:spcPts val="600"/>
              </a:spcBef>
              <a:spcAft>
                <a:spcPts val="600"/>
              </a:spcAft>
            </a:pPr>
            <a:r>
              <a:rPr lang="en-US" sz="2000" dirty="0"/>
              <a:t>Posting of gossip about patients</a:t>
            </a:r>
          </a:p>
          <a:p>
            <a:pPr lvl="1">
              <a:spcBef>
                <a:spcPts val="600"/>
              </a:spcBef>
              <a:spcAft>
                <a:spcPts val="600"/>
              </a:spcAft>
            </a:pPr>
            <a:r>
              <a:rPr lang="en-US" sz="2000" dirty="0"/>
              <a:t>Posting of any information that could allow an individual to be identified</a:t>
            </a:r>
          </a:p>
          <a:p>
            <a:pPr lvl="1">
              <a:spcBef>
                <a:spcPts val="600"/>
              </a:spcBef>
              <a:spcAft>
                <a:spcPts val="600"/>
              </a:spcAft>
            </a:pPr>
            <a:r>
              <a:rPr lang="en-US" sz="2000" dirty="0"/>
              <a:t>Sharing of photographs or images taken inside a healthcare facility in which patients or PHI are visible</a:t>
            </a:r>
          </a:p>
          <a:p>
            <a:pPr lvl="1">
              <a:spcBef>
                <a:spcPts val="600"/>
              </a:spcBef>
              <a:spcAft>
                <a:spcPts val="600"/>
              </a:spcAft>
            </a:pPr>
            <a:r>
              <a:rPr lang="en-US" sz="2000" dirty="0"/>
              <a:t>Sharing of photos, videos, or text on social media platforms within a private group</a:t>
            </a:r>
          </a:p>
          <a:p>
            <a:pPr>
              <a:spcBef>
                <a:spcPts val="600"/>
              </a:spcBef>
              <a:spcAft>
                <a:spcPts val="600"/>
              </a:spcAft>
            </a:pPr>
            <a:r>
              <a:rPr lang="en-US" dirty="0"/>
              <a:t>Severe penalties for HIPAA violations</a:t>
            </a:r>
          </a:p>
        </p:txBody>
      </p:sp>
      <p:sp>
        <p:nvSpPr>
          <p:cNvPr id="4" name="Slide Number Placeholder 3">
            <a:extLst>
              <a:ext uri="{FF2B5EF4-FFF2-40B4-BE49-F238E27FC236}">
                <a16:creationId xmlns:a16="http://schemas.microsoft.com/office/drawing/2014/main" id="{DEAFBD1B-9963-438F-AA16-DAD31EFEEE94}"/>
              </a:ext>
            </a:extLst>
          </p:cNvPr>
          <p:cNvSpPr>
            <a:spLocks noGrp="1"/>
          </p:cNvSpPr>
          <p:nvPr>
            <p:ph type="sldNum" sz="quarter" idx="12"/>
          </p:nvPr>
        </p:nvSpPr>
        <p:spPr/>
        <p:txBody>
          <a:bodyPr/>
          <a:lstStyle/>
          <a:p>
            <a:fld id="{A39C7CAB-3468-4389-9AA7-C16406F73306}" type="slidenum">
              <a:rPr lang="en-US" smtClean="0"/>
              <a:t>20</a:t>
            </a:fld>
            <a:endParaRPr lang="en-US"/>
          </a:p>
        </p:txBody>
      </p:sp>
      <p:sp>
        <p:nvSpPr>
          <p:cNvPr id="5" name="Rectangle 4">
            <a:extLst>
              <a:ext uri="{FF2B5EF4-FFF2-40B4-BE49-F238E27FC236}">
                <a16:creationId xmlns:a16="http://schemas.microsoft.com/office/drawing/2014/main" id="{D31CE75A-0CE9-42C2-B56E-DDD2337F8659}"/>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058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03EB46-92BB-45B5-9665-6D87B7DEF0ED}"/>
              </a:ext>
            </a:extLst>
          </p:cNvPr>
          <p:cNvSpPr/>
          <p:nvPr/>
        </p:nvSpPr>
        <p:spPr>
          <a:xfrm>
            <a:off x="0" y="6251944"/>
            <a:ext cx="12192000" cy="6060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80468E2-C5D0-44D0-A6AC-48E417CEDD93}"/>
              </a:ext>
            </a:extLst>
          </p:cNvPr>
          <p:cNvSpPr/>
          <p:nvPr/>
        </p:nvSpPr>
        <p:spPr>
          <a:xfrm>
            <a:off x="0" y="3175054"/>
            <a:ext cx="12192000" cy="1499191"/>
          </a:xfrm>
          <a:prstGeom prst="rect">
            <a:avLst/>
          </a:prstGeom>
          <a:solidFill>
            <a:srgbClr val="E87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FFCCBE-42A6-477A-9EB4-D0DE90B0D068}"/>
              </a:ext>
            </a:extLst>
          </p:cNvPr>
          <p:cNvSpPr/>
          <p:nvPr/>
        </p:nvSpPr>
        <p:spPr>
          <a:xfrm>
            <a:off x="0" y="1675863"/>
            <a:ext cx="12192000" cy="1499191"/>
          </a:xfrm>
          <a:prstGeom prst="rect">
            <a:avLst/>
          </a:prstGeom>
          <a:solidFill>
            <a:srgbClr val="C646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5D504C0A-95F0-4AB6-BDB3-D9E5B8A9B686}"/>
              </a:ext>
            </a:extLst>
          </p:cNvPr>
          <p:cNvSpPr>
            <a:spLocks noGrp="1"/>
          </p:cNvSpPr>
          <p:nvPr>
            <p:ph type="ctrTitle"/>
          </p:nvPr>
        </p:nvSpPr>
        <p:spPr>
          <a:xfrm>
            <a:off x="1524000" y="1231659"/>
            <a:ext cx="9144000" cy="2387600"/>
          </a:xfrm>
        </p:spPr>
        <p:txBody>
          <a:bodyPr/>
          <a:lstStyle/>
          <a:p>
            <a:r>
              <a:rPr lang="en-US" b="1" dirty="0">
                <a:solidFill>
                  <a:schemeClr val="bg1"/>
                </a:solidFill>
              </a:rPr>
              <a:t>Post-Employment</a:t>
            </a:r>
          </a:p>
        </p:txBody>
      </p:sp>
      <p:sp>
        <p:nvSpPr>
          <p:cNvPr id="4" name="Slide Number Placeholder 3">
            <a:extLst>
              <a:ext uri="{FF2B5EF4-FFF2-40B4-BE49-F238E27FC236}">
                <a16:creationId xmlns:a16="http://schemas.microsoft.com/office/drawing/2014/main" id="{0AF73402-83F7-42EC-9A34-187BFEABDAA5}"/>
              </a:ext>
            </a:extLst>
          </p:cNvPr>
          <p:cNvSpPr>
            <a:spLocks noGrp="1"/>
          </p:cNvSpPr>
          <p:nvPr>
            <p:ph type="sldNum" sz="quarter" idx="12"/>
          </p:nvPr>
        </p:nvSpPr>
        <p:spPr/>
        <p:txBody>
          <a:bodyPr/>
          <a:lstStyle/>
          <a:p>
            <a:fld id="{A39C7CAB-3468-4389-9AA7-C16406F73306}" type="slidenum">
              <a:rPr lang="en-US" smtClean="0">
                <a:solidFill>
                  <a:schemeClr val="bg1"/>
                </a:solidFill>
              </a:rPr>
              <a:t>21</a:t>
            </a:fld>
            <a:endParaRPr lang="en-US" dirty="0">
              <a:solidFill>
                <a:schemeClr val="bg1"/>
              </a:solidFill>
            </a:endParaRPr>
          </a:p>
        </p:txBody>
      </p:sp>
      <p:sp>
        <p:nvSpPr>
          <p:cNvPr id="9" name="Rectangle 8">
            <a:extLst>
              <a:ext uri="{FF2B5EF4-FFF2-40B4-BE49-F238E27FC236}">
                <a16:creationId xmlns:a16="http://schemas.microsoft.com/office/drawing/2014/main" id="{29F8E1F8-71EC-4E58-89BE-D553A9B5CD7E}"/>
              </a:ext>
            </a:extLst>
          </p:cNvPr>
          <p:cNvSpPr/>
          <p:nvPr/>
        </p:nvSpPr>
        <p:spPr>
          <a:xfrm>
            <a:off x="0" y="0"/>
            <a:ext cx="12192000" cy="6166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273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D2B36-C60E-4828-ACBB-D7F7D3D9D77D}"/>
              </a:ext>
            </a:extLst>
          </p:cNvPr>
          <p:cNvSpPr>
            <a:spLocks noGrp="1"/>
          </p:cNvSpPr>
          <p:nvPr>
            <p:ph type="title"/>
          </p:nvPr>
        </p:nvSpPr>
        <p:spPr/>
        <p:txBody>
          <a:bodyPr/>
          <a:lstStyle/>
          <a:p>
            <a:r>
              <a:rPr lang="en-US" dirty="0"/>
              <a:t>Social Media as a Megaphone</a:t>
            </a:r>
          </a:p>
        </p:txBody>
      </p:sp>
      <p:sp>
        <p:nvSpPr>
          <p:cNvPr id="4" name="Slide Number Placeholder 3">
            <a:extLst>
              <a:ext uri="{FF2B5EF4-FFF2-40B4-BE49-F238E27FC236}">
                <a16:creationId xmlns:a16="http://schemas.microsoft.com/office/drawing/2014/main" id="{C92831C9-BE25-428B-93DD-DA6364D7A71A}"/>
              </a:ext>
            </a:extLst>
          </p:cNvPr>
          <p:cNvSpPr>
            <a:spLocks noGrp="1"/>
          </p:cNvSpPr>
          <p:nvPr>
            <p:ph type="sldNum" sz="quarter" idx="12"/>
          </p:nvPr>
        </p:nvSpPr>
        <p:spPr/>
        <p:txBody>
          <a:bodyPr/>
          <a:lstStyle/>
          <a:p>
            <a:fld id="{A39C7CAB-3468-4389-9AA7-C16406F73306}" type="slidenum">
              <a:rPr lang="en-US" smtClean="0"/>
              <a:t>22</a:t>
            </a:fld>
            <a:endParaRPr lang="en-US"/>
          </a:p>
        </p:txBody>
      </p:sp>
      <p:sp>
        <p:nvSpPr>
          <p:cNvPr id="5" name="Rectangle 4">
            <a:extLst>
              <a:ext uri="{FF2B5EF4-FFF2-40B4-BE49-F238E27FC236}">
                <a16:creationId xmlns:a16="http://schemas.microsoft.com/office/drawing/2014/main" id="{BD01BF69-FB6C-4D93-B98F-5A7F74473FD1}"/>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54B08E7-C061-4B43-A793-0F8FF597DEF9}"/>
              </a:ext>
            </a:extLst>
          </p:cNvPr>
          <p:cNvSpPr/>
          <p:nvPr/>
        </p:nvSpPr>
        <p:spPr>
          <a:xfrm>
            <a:off x="965791" y="2426717"/>
            <a:ext cx="2734340" cy="2413591"/>
          </a:xfrm>
          <a:prstGeom prst="rect">
            <a:avLst/>
          </a:prstGeom>
          <a:solidFill>
            <a:srgbClr val="5822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84BF725-7C17-4BC2-BF76-6D34731EB4E0}"/>
              </a:ext>
            </a:extLst>
          </p:cNvPr>
          <p:cNvSpPr/>
          <p:nvPr/>
        </p:nvSpPr>
        <p:spPr>
          <a:xfrm>
            <a:off x="4614087" y="2426714"/>
            <a:ext cx="2734340" cy="2413591"/>
          </a:xfrm>
          <a:prstGeom prst="rect">
            <a:avLst/>
          </a:prstGeom>
          <a:solidFill>
            <a:srgbClr val="5C84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45C151B-678B-4CE5-AA5F-1E36E9D90430}"/>
              </a:ext>
            </a:extLst>
          </p:cNvPr>
          <p:cNvSpPr/>
          <p:nvPr/>
        </p:nvSpPr>
        <p:spPr>
          <a:xfrm>
            <a:off x="8262383" y="2426716"/>
            <a:ext cx="2734340" cy="2413591"/>
          </a:xfrm>
          <a:prstGeom prst="rect">
            <a:avLst/>
          </a:prstGeom>
          <a:solidFill>
            <a:srgbClr val="8C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C910017-7AD9-408F-851A-4B377C5448C5}"/>
              </a:ext>
            </a:extLst>
          </p:cNvPr>
          <p:cNvSpPr txBox="1"/>
          <p:nvPr/>
        </p:nvSpPr>
        <p:spPr>
          <a:xfrm>
            <a:off x="1195277" y="3171846"/>
            <a:ext cx="2275367" cy="923330"/>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Disgruntled employees/trade secrets</a:t>
            </a:r>
          </a:p>
        </p:txBody>
      </p:sp>
      <p:sp>
        <p:nvSpPr>
          <p:cNvPr id="10" name="TextBox 9">
            <a:extLst>
              <a:ext uri="{FF2B5EF4-FFF2-40B4-BE49-F238E27FC236}">
                <a16:creationId xmlns:a16="http://schemas.microsoft.com/office/drawing/2014/main" id="{1D9345F4-288D-4D59-9A19-7BCDEAB019D4}"/>
              </a:ext>
            </a:extLst>
          </p:cNvPr>
          <p:cNvSpPr txBox="1"/>
          <p:nvPr/>
        </p:nvSpPr>
        <p:spPr>
          <a:xfrm>
            <a:off x="4843573" y="3299939"/>
            <a:ext cx="2275367"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Claims of discrimination</a:t>
            </a:r>
          </a:p>
        </p:txBody>
      </p:sp>
      <p:sp>
        <p:nvSpPr>
          <p:cNvPr id="11" name="TextBox 10">
            <a:extLst>
              <a:ext uri="{FF2B5EF4-FFF2-40B4-BE49-F238E27FC236}">
                <a16:creationId xmlns:a16="http://schemas.microsoft.com/office/drawing/2014/main" id="{BC59FBB6-5259-4302-9D84-0D0E56C14C48}"/>
              </a:ext>
            </a:extLst>
          </p:cNvPr>
          <p:cNvSpPr txBox="1"/>
          <p:nvPr/>
        </p:nvSpPr>
        <p:spPr>
          <a:xfrm>
            <a:off x="8491869" y="3448844"/>
            <a:ext cx="2275367"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Slander/libel</a:t>
            </a:r>
          </a:p>
        </p:txBody>
      </p:sp>
    </p:spTree>
    <p:extLst>
      <p:ext uri="{BB962C8B-B14F-4D97-AF65-F5344CB8AC3E}">
        <p14:creationId xmlns:p14="http://schemas.microsoft.com/office/powerpoint/2010/main" val="3712931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03EB46-92BB-45B5-9665-6D87B7DEF0ED}"/>
              </a:ext>
            </a:extLst>
          </p:cNvPr>
          <p:cNvSpPr/>
          <p:nvPr/>
        </p:nvSpPr>
        <p:spPr>
          <a:xfrm>
            <a:off x="0" y="6251944"/>
            <a:ext cx="12192000" cy="606056"/>
          </a:xfrm>
          <a:prstGeom prst="rect">
            <a:avLst/>
          </a:prstGeom>
          <a:solidFill>
            <a:srgbClr val="8C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80468E2-C5D0-44D0-A6AC-48E417CEDD93}"/>
              </a:ext>
            </a:extLst>
          </p:cNvPr>
          <p:cNvSpPr/>
          <p:nvPr/>
        </p:nvSpPr>
        <p:spPr>
          <a:xfrm>
            <a:off x="0" y="3235361"/>
            <a:ext cx="12192000" cy="149919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FFCCBE-42A6-477A-9EB4-D0DE90B0D068}"/>
              </a:ext>
            </a:extLst>
          </p:cNvPr>
          <p:cNvSpPr/>
          <p:nvPr/>
        </p:nvSpPr>
        <p:spPr>
          <a:xfrm>
            <a:off x="0" y="1736170"/>
            <a:ext cx="12192000" cy="1499191"/>
          </a:xfrm>
          <a:prstGeom prst="rect">
            <a:avLst/>
          </a:prstGeom>
          <a:solidFill>
            <a:srgbClr val="FDA4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5D504C0A-95F0-4AB6-BDB3-D9E5B8A9B686}"/>
              </a:ext>
            </a:extLst>
          </p:cNvPr>
          <p:cNvSpPr>
            <a:spLocks noGrp="1"/>
          </p:cNvSpPr>
          <p:nvPr>
            <p:ph type="ctrTitle"/>
          </p:nvPr>
        </p:nvSpPr>
        <p:spPr>
          <a:xfrm>
            <a:off x="1524000" y="1291966"/>
            <a:ext cx="9144000" cy="2387600"/>
          </a:xfrm>
        </p:spPr>
        <p:txBody>
          <a:bodyPr/>
          <a:lstStyle/>
          <a:p>
            <a:r>
              <a:rPr lang="en-US" b="1" dirty="0">
                <a:solidFill>
                  <a:schemeClr val="bg1"/>
                </a:solidFill>
              </a:rPr>
              <a:t>Best Practices</a:t>
            </a:r>
          </a:p>
        </p:txBody>
      </p:sp>
      <p:sp>
        <p:nvSpPr>
          <p:cNvPr id="4" name="Slide Number Placeholder 3">
            <a:extLst>
              <a:ext uri="{FF2B5EF4-FFF2-40B4-BE49-F238E27FC236}">
                <a16:creationId xmlns:a16="http://schemas.microsoft.com/office/drawing/2014/main" id="{0AF73402-83F7-42EC-9A34-187BFEABDAA5}"/>
              </a:ext>
            </a:extLst>
          </p:cNvPr>
          <p:cNvSpPr>
            <a:spLocks noGrp="1"/>
          </p:cNvSpPr>
          <p:nvPr>
            <p:ph type="sldNum" sz="quarter" idx="12"/>
          </p:nvPr>
        </p:nvSpPr>
        <p:spPr/>
        <p:txBody>
          <a:bodyPr/>
          <a:lstStyle/>
          <a:p>
            <a:fld id="{A39C7CAB-3468-4389-9AA7-C16406F73306}" type="slidenum">
              <a:rPr lang="en-US" smtClean="0">
                <a:solidFill>
                  <a:schemeClr val="bg1"/>
                </a:solidFill>
              </a:rPr>
              <a:t>23</a:t>
            </a:fld>
            <a:endParaRPr lang="en-US" dirty="0">
              <a:solidFill>
                <a:schemeClr val="bg1"/>
              </a:solidFill>
            </a:endParaRPr>
          </a:p>
        </p:txBody>
      </p:sp>
      <p:sp>
        <p:nvSpPr>
          <p:cNvPr id="9" name="Rectangle 8">
            <a:extLst>
              <a:ext uri="{FF2B5EF4-FFF2-40B4-BE49-F238E27FC236}">
                <a16:creationId xmlns:a16="http://schemas.microsoft.com/office/drawing/2014/main" id="{29F8E1F8-71EC-4E58-89BE-D553A9B5CD7E}"/>
              </a:ext>
            </a:extLst>
          </p:cNvPr>
          <p:cNvSpPr/>
          <p:nvPr/>
        </p:nvSpPr>
        <p:spPr>
          <a:xfrm>
            <a:off x="0" y="0"/>
            <a:ext cx="12192000" cy="616688"/>
          </a:xfrm>
          <a:prstGeom prst="rect">
            <a:avLst/>
          </a:prstGeom>
          <a:solidFill>
            <a:srgbClr val="8C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2028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2498C-B2EB-42F6-B6F6-48ED464EB5F3}"/>
              </a:ext>
            </a:extLst>
          </p:cNvPr>
          <p:cNvSpPr>
            <a:spLocks noGrp="1"/>
          </p:cNvSpPr>
          <p:nvPr>
            <p:ph type="title"/>
          </p:nvPr>
        </p:nvSpPr>
        <p:spPr/>
        <p:txBody>
          <a:bodyPr/>
          <a:lstStyle/>
          <a:p>
            <a:r>
              <a:rPr lang="en-US" dirty="0"/>
              <a:t>Writing Your Policy</a:t>
            </a:r>
          </a:p>
        </p:txBody>
      </p:sp>
      <p:sp>
        <p:nvSpPr>
          <p:cNvPr id="3" name="Content Placeholder 2">
            <a:extLst>
              <a:ext uri="{FF2B5EF4-FFF2-40B4-BE49-F238E27FC236}">
                <a16:creationId xmlns:a16="http://schemas.microsoft.com/office/drawing/2014/main" id="{F5A66CDB-275E-45D6-BF48-A1C4BAFBBD9A}"/>
              </a:ext>
            </a:extLst>
          </p:cNvPr>
          <p:cNvSpPr>
            <a:spLocks noGrp="1"/>
          </p:cNvSpPr>
          <p:nvPr>
            <p:ph idx="1"/>
          </p:nvPr>
        </p:nvSpPr>
        <p:spPr/>
        <p:txBody>
          <a:bodyPr/>
          <a:lstStyle/>
          <a:p>
            <a:pPr>
              <a:lnSpc>
                <a:spcPct val="150000"/>
              </a:lnSpc>
            </a:pPr>
            <a:r>
              <a:rPr lang="en-US" dirty="0"/>
              <a:t>The most important thing employers can do is write and distribute a policy that clearly states what employees can expect when it comes to the use of media and technology.</a:t>
            </a:r>
          </a:p>
          <a:p>
            <a:pPr lvl="1">
              <a:lnSpc>
                <a:spcPct val="150000"/>
              </a:lnSpc>
            </a:pPr>
            <a:r>
              <a:rPr lang="en-US" dirty="0"/>
              <a:t>Address use of social media</a:t>
            </a:r>
          </a:p>
          <a:p>
            <a:pPr lvl="2">
              <a:lnSpc>
                <a:spcPct val="150000"/>
              </a:lnSpc>
            </a:pPr>
            <a:r>
              <a:rPr lang="en-US" dirty="0"/>
              <a:t>What social media sites are and are not allowed</a:t>
            </a:r>
          </a:p>
          <a:p>
            <a:pPr lvl="2">
              <a:lnSpc>
                <a:spcPct val="150000"/>
              </a:lnSpc>
            </a:pPr>
            <a:r>
              <a:rPr lang="en-US" dirty="0"/>
              <a:t>How and when employees can write about the company, personnel, and products online.</a:t>
            </a:r>
          </a:p>
          <a:p>
            <a:endParaRPr lang="en-US" dirty="0"/>
          </a:p>
          <a:p>
            <a:endParaRPr lang="en-US" dirty="0"/>
          </a:p>
        </p:txBody>
      </p:sp>
      <p:sp>
        <p:nvSpPr>
          <p:cNvPr id="4" name="Slide Number Placeholder 3">
            <a:extLst>
              <a:ext uri="{FF2B5EF4-FFF2-40B4-BE49-F238E27FC236}">
                <a16:creationId xmlns:a16="http://schemas.microsoft.com/office/drawing/2014/main" id="{FB2CB051-3B7F-45BC-A5B7-71784505D66A}"/>
              </a:ext>
            </a:extLst>
          </p:cNvPr>
          <p:cNvSpPr>
            <a:spLocks noGrp="1"/>
          </p:cNvSpPr>
          <p:nvPr>
            <p:ph type="sldNum" sz="quarter" idx="12"/>
          </p:nvPr>
        </p:nvSpPr>
        <p:spPr/>
        <p:txBody>
          <a:bodyPr/>
          <a:lstStyle/>
          <a:p>
            <a:fld id="{A39C7CAB-3468-4389-9AA7-C16406F73306}" type="slidenum">
              <a:rPr lang="en-US" smtClean="0"/>
              <a:t>24</a:t>
            </a:fld>
            <a:endParaRPr lang="en-US"/>
          </a:p>
        </p:txBody>
      </p:sp>
      <p:sp>
        <p:nvSpPr>
          <p:cNvPr id="5" name="Rectangle 4">
            <a:extLst>
              <a:ext uri="{FF2B5EF4-FFF2-40B4-BE49-F238E27FC236}">
                <a16:creationId xmlns:a16="http://schemas.microsoft.com/office/drawing/2014/main" id="{6B342E50-5692-4373-9955-424ABF7BF73D}"/>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4734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2498C-B2EB-42F6-B6F6-48ED464EB5F3}"/>
              </a:ext>
            </a:extLst>
          </p:cNvPr>
          <p:cNvSpPr>
            <a:spLocks noGrp="1"/>
          </p:cNvSpPr>
          <p:nvPr>
            <p:ph type="title"/>
          </p:nvPr>
        </p:nvSpPr>
        <p:spPr/>
        <p:txBody>
          <a:bodyPr/>
          <a:lstStyle/>
          <a:p>
            <a:r>
              <a:rPr lang="en-US" dirty="0"/>
              <a:t>Writing Your Policy</a:t>
            </a:r>
          </a:p>
        </p:txBody>
      </p:sp>
      <p:sp>
        <p:nvSpPr>
          <p:cNvPr id="3" name="Content Placeholder 2">
            <a:extLst>
              <a:ext uri="{FF2B5EF4-FFF2-40B4-BE49-F238E27FC236}">
                <a16:creationId xmlns:a16="http://schemas.microsoft.com/office/drawing/2014/main" id="{F5A66CDB-275E-45D6-BF48-A1C4BAFBBD9A}"/>
              </a:ext>
            </a:extLst>
          </p:cNvPr>
          <p:cNvSpPr>
            <a:spLocks noGrp="1"/>
          </p:cNvSpPr>
          <p:nvPr>
            <p:ph idx="1"/>
          </p:nvPr>
        </p:nvSpPr>
        <p:spPr>
          <a:xfrm>
            <a:off x="838200" y="1536192"/>
            <a:ext cx="10515600" cy="4820158"/>
          </a:xfrm>
        </p:spPr>
        <p:txBody>
          <a:bodyPr>
            <a:normAutofit lnSpcReduction="10000"/>
          </a:bodyPr>
          <a:lstStyle/>
          <a:p>
            <a:pPr>
              <a:lnSpc>
                <a:spcPct val="150000"/>
              </a:lnSpc>
            </a:pPr>
            <a:r>
              <a:rPr lang="en-US" dirty="0"/>
              <a:t>Address use of personal cell phones</a:t>
            </a:r>
          </a:p>
          <a:p>
            <a:pPr lvl="1">
              <a:lnSpc>
                <a:spcPct val="150000"/>
              </a:lnSpc>
            </a:pPr>
            <a:r>
              <a:rPr lang="en-US" dirty="0"/>
              <a:t>Some cell phone use should be banned for safety reasons</a:t>
            </a:r>
          </a:p>
          <a:p>
            <a:pPr lvl="1">
              <a:lnSpc>
                <a:spcPct val="150000"/>
              </a:lnSpc>
            </a:pPr>
            <a:r>
              <a:rPr lang="en-US" dirty="0"/>
              <a:t>You don’t want people texting while driving or operating heavy machinery</a:t>
            </a:r>
          </a:p>
          <a:p>
            <a:pPr lvl="1">
              <a:lnSpc>
                <a:spcPct val="150000"/>
              </a:lnSpc>
            </a:pPr>
            <a:r>
              <a:rPr lang="en-US" dirty="0"/>
              <a:t>General cell phone use (e.g. texting, phone calls) rarely becomes a serious issue in the workplace, so address any problems that come up on a case-by-case basis. </a:t>
            </a:r>
          </a:p>
          <a:p>
            <a:pPr>
              <a:lnSpc>
                <a:spcPct val="150000"/>
              </a:lnSpc>
            </a:pPr>
            <a:r>
              <a:rPr lang="en-US" dirty="0"/>
              <a:t>Address use of personal email</a:t>
            </a:r>
          </a:p>
          <a:p>
            <a:pPr lvl="1">
              <a:lnSpc>
                <a:spcPct val="150000"/>
              </a:lnSpc>
            </a:pPr>
            <a:r>
              <a:rPr lang="en-US" dirty="0"/>
              <a:t>If you want to restrict employees’ access to their personal email accounts, spell that out clearly in your policy.</a:t>
            </a:r>
          </a:p>
          <a:p>
            <a:endParaRPr lang="en-US" dirty="0"/>
          </a:p>
        </p:txBody>
      </p:sp>
      <p:sp>
        <p:nvSpPr>
          <p:cNvPr id="4" name="Slide Number Placeholder 3">
            <a:extLst>
              <a:ext uri="{FF2B5EF4-FFF2-40B4-BE49-F238E27FC236}">
                <a16:creationId xmlns:a16="http://schemas.microsoft.com/office/drawing/2014/main" id="{FB2CB051-3B7F-45BC-A5B7-71784505D66A}"/>
              </a:ext>
            </a:extLst>
          </p:cNvPr>
          <p:cNvSpPr>
            <a:spLocks noGrp="1"/>
          </p:cNvSpPr>
          <p:nvPr>
            <p:ph type="sldNum" sz="quarter" idx="12"/>
          </p:nvPr>
        </p:nvSpPr>
        <p:spPr/>
        <p:txBody>
          <a:bodyPr/>
          <a:lstStyle/>
          <a:p>
            <a:fld id="{A39C7CAB-3468-4389-9AA7-C16406F73306}" type="slidenum">
              <a:rPr lang="en-US" smtClean="0"/>
              <a:t>25</a:t>
            </a:fld>
            <a:endParaRPr lang="en-US"/>
          </a:p>
        </p:txBody>
      </p:sp>
      <p:sp>
        <p:nvSpPr>
          <p:cNvPr id="5" name="Rectangle 4">
            <a:extLst>
              <a:ext uri="{FF2B5EF4-FFF2-40B4-BE49-F238E27FC236}">
                <a16:creationId xmlns:a16="http://schemas.microsoft.com/office/drawing/2014/main" id="{6B342E50-5692-4373-9955-424ABF7BF73D}"/>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0012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D34C8-C4C3-45E1-8D01-7A66E0BF5A94}"/>
              </a:ext>
            </a:extLst>
          </p:cNvPr>
          <p:cNvSpPr>
            <a:spLocks noGrp="1"/>
          </p:cNvSpPr>
          <p:nvPr>
            <p:ph type="title"/>
          </p:nvPr>
        </p:nvSpPr>
        <p:spPr/>
        <p:txBody>
          <a:bodyPr/>
          <a:lstStyle/>
          <a:p>
            <a:r>
              <a:rPr lang="en-US" dirty="0"/>
              <a:t>Putting Your Policy Into Practice</a:t>
            </a:r>
          </a:p>
        </p:txBody>
      </p:sp>
      <p:sp>
        <p:nvSpPr>
          <p:cNvPr id="3" name="Content Placeholder 2">
            <a:extLst>
              <a:ext uri="{FF2B5EF4-FFF2-40B4-BE49-F238E27FC236}">
                <a16:creationId xmlns:a16="http://schemas.microsoft.com/office/drawing/2014/main" id="{E2F2C5BC-EFDC-4EC3-B86C-0C2C045AB0DC}"/>
              </a:ext>
            </a:extLst>
          </p:cNvPr>
          <p:cNvSpPr>
            <a:spLocks noGrp="1"/>
          </p:cNvSpPr>
          <p:nvPr>
            <p:ph idx="1"/>
          </p:nvPr>
        </p:nvSpPr>
        <p:spPr/>
        <p:txBody>
          <a:bodyPr/>
          <a:lstStyle/>
          <a:p>
            <a:pPr lvl="0">
              <a:lnSpc>
                <a:spcPct val="150000"/>
              </a:lnSpc>
            </a:pPr>
            <a:r>
              <a:rPr lang="en-US" dirty="0">
                <a:solidFill>
                  <a:prstClr val="black"/>
                </a:solidFill>
              </a:rPr>
              <a:t>Writing your policy is the first step, but be sure it isn’t the only one.</a:t>
            </a:r>
          </a:p>
          <a:p>
            <a:pPr lvl="1">
              <a:lnSpc>
                <a:spcPct val="150000"/>
              </a:lnSpc>
            </a:pPr>
            <a:r>
              <a:rPr lang="en-US" sz="2100" dirty="0">
                <a:solidFill>
                  <a:prstClr val="black"/>
                </a:solidFill>
              </a:rPr>
              <a:t>Host regular trainings which demonstrate the policy</a:t>
            </a:r>
          </a:p>
          <a:p>
            <a:pPr lvl="2">
              <a:lnSpc>
                <a:spcPct val="150000"/>
              </a:lnSpc>
            </a:pPr>
            <a:r>
              <a:rPr lang="en-US" sz="2100" dirty="0">
                <a:solidFill>
                  <a:prstClr val="black"/>
                </a:solidFill>
              </a:rPr>
              <a:t>This helps your employees understand:</a:t>
            </a:r>
          </a:p>
          <a:p>
            <a:pPr lvl="3">
              <a:lnSpc>
                <a:spcPct val="150000"/>
              </a:lnSpc>
            </a:pPr>
            <a:r>
              <a:rPr lang="en-US" sz="2000" dirty="0">
                <a:solidFill>
                  <a:prstClr val="black"/>
                </a:solidFill>
              </a:rPr>
              <a:t>Why the policy is in place</a:t>
            </a:r>
          </a:p>
          <a:p>
            <a:pPr lvl="3">
              <a:lnSpc>
                <a:spcPct val="150000"/>
              </a:lnSpc>
            </a:pPr>
            <a:r>
              <a:rPr lang="en-US" sz="2000" dirty="0">
                <a:solidFill>
                  <a:prstClr val="black"/>
                </a:solidFill>
              </a:rPr>
              <a:t>It’s everyday application</a:t>
            </a:r>
          </a:p>
          <a:p>
            <a:pPr lvl="3">
              <a:lnSpc>
                <a:spcPct val="150000"/>
              </a:lnSpc>
            </a:pPr>
            <a:r>
              <a:rPr lang="en-US" sz="2000" dirty="0">
                <a:solidFill>
                  <a:prstClr val="black"/>
                </a:solidFill>
              </a:rPr>
              <a:t>The repercussions for violation</a:t>
            </a:r>
          </a:p>
          <a:p>
            <a:endParaRPr lang="en-US" dirty="0"/>
          </a:p>
        </p:txBody>
      </p:sp>
      <p:sp>
        <p:nvSpPr>
          <p:cNvPr id="4" name="Slide Number Placeholder 3">
            <a:extLst>
              <a:ext uri="{FF2B5EF4-FFF2-40B4-BE49-F238E27FC236}">
                <a16:creationId xmlns:a16="http://schemas.microsoft.com/office/drawing/2014/main" id="{AB1226B6-091C-422B-A5FA-95C4D22A7E76}"/>
              </a:ext>
            </a:extLst>
          </p:cNvPr>
          <p:cNvSpPr>
            <a:spLocks noGrp="1"/>
          </p:cNvSpPr>
          <p:nvPr>
            <p:ph type="sldNum" sz="quarter" idx="12"/>
          </p:nvPr>
        </p:nvSpPr>
        <p:spPr/>
        <p:txBody>
          <a:bodyPr/>
          <a:lstStyle/>
          <a:p>
            <a:fld id="{A39C7CAB-3468-4389-9AA7-C16406F73306}" type="slidenum">
              <a:rPr lang="en-US" smtClean="0"/>
              <a:t>26</a:t>
            </a:fld>
            <a:endParaRPr lang="en-US"/>
          </a:p>
        </p:txBody>
      </p:sp>
      <p:sp>
        <p:nvSpPr>
          <p:cNvPr id="5" name="Rectangle 4">
            <a:extLst>
              <a:ext uri="{FF2B5EF4-FFF2-40B4-BE49-F238E27FC236}">
                <a16:creationId xmlns:a16="http://schemas.microsoft.com/office/drawing/2014/main" id="{135AC9A7-984D-4606-AF89-BC9F8321C362}"/>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6344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FC47493-797E-48EF-BD89-6985DE18417F}"/>
              </a:ext>
            </a:extLst>
          </p:cNvPr>
          <p:cNvSpPr/>
          <p:nvPr/>
        </p:nvSpPr>
        <p:spPr>
          <a:xfrm>
            <a:off x="8385544" y="6624083"/>
            <a:ext cx="3806456" cy="223284"/>
          </a:xfrm>
          <a:prstGeom prst="rect">
            <a:avLst/>
          </a:prstGeom>
          <a:solidFill>
            <a:srgbClr val="D692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Triangle 1">
            <a:extLst>
              <a:ext uri="{FF2B5EF4-FFF2-40B4-BE49-F238E27FC236}">
                <a16:creationId xmlns:a16="http://schemas.microsoft.com/office/drawing/2014/main" id="{7C365AF0-5F30-4D79-9D48-9005A3107E76}"/>
              </a:ext>
            </a:extLst>
          </p:cNvPr>
          <p:cNvSpPr/>
          <p:nvPr/>
        </p:nvSpPr>
        <p:spPr>
          <a:xfrm>
            <a:off x="0" y="1786267"/>
            <a:ext cx="12192000" cy="362570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065D8731-EEB9-46AA-8AA2-D5C58CD75E32}"/>
              </a:ext>
            </a:extLst>
          </p:cNvPr>
          <p:cNvSpPr/>
          <p:nvPr/>
        </p:nvSpPr>
        <p:spPr>
          <a:xfrm rot="10800000">
            <a:off x="0" y="1786266"/>
            <a:ext cx="12192000" cy="3625703"/>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5D504C0A-95F0-4AB6-BDB3-D9E5B8A9B686}"/>
              </a:ext>
            </a:extLst>
          </p:cNvPr>
          <p:cNvSpPr>
            <a:spLocks noGrp="1"/>
          </p:cNvSpPr>
          <p:nvPr>
            <p:ph type="ctrTitle"/>
          </p:nvPr>
        </p:nvSpPr>
        <p:spPr>
          <a:xfrm>
            <a:off x="1523999" y="2743200"/>
            <a:ext cx="9144000" cy="1199116"/>
          </a:xfrm>
        </p:spPr>
        <p:txBody>
          <a:bodyPr/>
          <a:lstStyle/>
          <a:p>
            <a:r>
              <a:rPr lang="en-US" b="1" i="1" dirty="0">
                <a:solidFill>
                  <a:schemeClr val="bg1"/>
                </a:solidFill>
              </a:rPr>
              <a:t>We value your feedback</a:t>
            </a:r>
          </a:p>
        </p:txBody>
      </p:sp>
      <p:sp>
        <p:nvSpPr>
          <p:cNvPr id="4" name="Slide Number Placeholder 3">
            <a:extLst>
              <a:ext uri="{FF2B5EF4-FFF2-40B4-BE49-F238E27FC236}">
                <a16:creationId xmlns:a16="http://schemas.microsoft.com/office/drawing/2014/main" id="{0AF73402-83F7-42EC-9A34-187BFEABDAA5}"/>
              </a:ext>
            </a:extLst>
          </p:cNvPr>
          <p:cNvSpPr>
            <a:spLocks noGrp="1"/>
          </p:cNvSpPr>
          <p:nvPr>
            <p:ph type="sldNum" sz="quarter" idx="12"/>
          </p:nvPr>
        </p:nvSpPr>
        <p:spPr/>
        <p:txBody>
          <a:bodyPr/>
          <a:lstStyle/>
          <a:p>
            <a:fld id="{A39C7CAB-3468-4389-9AA7-C16406F73306}" type="slidenum">
              <a:rPr lang="en-US" smtClean="0"/>
              <a:t>27</a:t>
            </a:fld>
            <a:endParaRPr lang="en-US"/>
          </a:p>
        </p:txBody>
      </p:sp>
      <p:sp>
        <p:nvSpPr>
          <p:cNvPr id="3" name="Rectangle 2">
            <a:extLst>
              <a:ext uri="{FF2B5EF4-FFF2-40B4-BE49-F238E27FC236}">
                <a16:creationId xmlns:a16="http://schemas.microsoft.com/office/drawing/2014/main" id="{891D194B-CCBD-4FCC-9BFE-3B8822583C73}"/>
              </a:ext>
            </a:extLst>
          </p:cNvPr>
          <p:cNvSpPr/>
          <p:nvPr/>
        </p:nvSpPr>
        <p:spPr>
          <a:xfrm>
            <a:off x="0" y="-10633"/>
            <a:ext cx="3806456" cy="223284"/>
          </a:xfrm>
          <a:prstGeom prst="rect">
            <a:avLst/>
          </a:prstGeom>
          <a:solidFill>
            <a:srgbClr val="E87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AACAD0A-159A-45DD-BDF2-38EC8258A900}"/>
              </a:ext>
            </a:extLst>
          </p:cNvPr>
          <p:cNvSpPr/>
          <p:nvPr/>
        </p:nvSpPr>
        <p:spPr>
          <a:xfrm>
            <a:off x="3806456" y="-10633"/>
            <a:ext cx="4579087" cy="223284"/>
          </a:xfrm>
          <a:prstGeom prst="rect">
            <a:avLst/>
          </a:prstGeom>
          <a:solidFill>
            <a:srgbClr val="D692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BA6A0C8-2FA2-4B17-BFEF-1FE4E16D38FC}"/>
              </a:ext>
            </a:extLst>
          </p:cNvPr>
          <p:cNvSpPr/>
          <p:nvPr/>
        </p:nvSpPr>
        <p:spPr>
          <a:xfrm>
            <a:off x="8385544" y="-10632"/>
            <a:ext cx="3806456" cy="223284"/>
          </a:xfrm>
          <a:prstGeom prst="rect">
            <a:avLst/>
          </a:prstGeom>
          <a:solidFill>
            <a:srgbClr val="E87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ECA5F09-1580-4CB7-943B-037B31E6B73C}"/>
              </a:ext>
            </a:extLst>
          </p:cNvPr>
          <p:cNvSpPr/>
          <p:nvPr/>
        </p:nvSpPr>
        <p:spPr>
          <a:xfrm>
            <a:off x="3806456" y="6624083"/>
            <a:ext cx="4579087" cy="223284"/>
          </a:xfrm>
          <a:prstGeom prst="rect">
            <a:avLst/>
          </a:prstGeom>
          <a:solidFill>
            <a:srgbClr val="E87B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24AD64-FB3B-4BC3-AD3E-03D099A7C553}"/>
              </a:ext>
            </a:extLst>
          </p:cNvPr>
          <p:cNvSpPr/>
          <p:nvPr/>
        </p:nvSpPr>
        <p:spPr>
          <a:xfrm>
            <a:off x="0" y="6624083"/>
            <a:ext cx="3806456" cy="223284"/>
          </a:xfrm>
          <a:prstGeom prst="rect">
            <a:avLst/>
          </a:prstGeom>
          <a:solidFill>
            <a:srgbClr val="D692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0742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B95F-D74D-4276-AE90-D177103D99F0}"/>
              </a:ext>
            </a:extLst>
          </p:cNvPr>
          <p:cNvSpPr>
            <a:spLocks noGrp="1"/>
          </p:cNvSpPr>
          <p:nvPr>
            <p:ph type="title"/>
          </p:nvPr>
        </p:nvSpPr>
        <p:spPr>
          <a:xfrm>
            <a:off x="838200" y="365125"/>
            <a:ext cx="10515600" cy="1171067"/>
          </a:xfrm>
        </p:spPr>
        <p:txBody>
          <a:bodyPr/>
          <a:lstStyle/>
          <a:p>
            <a:r>
              <a:rPr lang="en-US" dirty="0"/>
              <a:t>Your Presenter</a:t>
            </a:r>
          </a:p>
        </p:txBody>
      </p:sp>
      <p:sp>
        <p:nvSpPr>
          <p:cNvPr id="4" name="Slide Number Placeholder 3">
            <a:extLst>
              <a:ext uri="{FF2B5EF4-FFF2-40B4-BE49-F238E27FC236}">
                <a16:creationId xmlns:a16="http://schemas.microsoft.com/office/drawing/2014/main" id="{6A1C4BA9-E388-482A-BB45-03B935C6605A}"/>
              </a:ext>
            </a:extLst>
          </p:cNvPr>
          <p:cNvSpPr>
            <a:spLocks noGrp="1"/>
          </p:cNvSpPr>
          <p:nvPr>
            <p:ph type="sldNum" sz="quarter" idx="12"/>
          </p:nvPr>
        </p:nvSpPr>
        <p:spPr/>
        <p:txBody>
          <a:bodyPr/>
          <a:lstStyle/>
          <a:p>
            <a:fld id="{A39C7CAB-3468-4389-9AA7-C16406F73306}" type="slidenum">
              <a:rPr lang="en-US" smtClean="0"/>
              <a:t>28</a:t>
            </a:fld>
            <a:endParaRPr lang="en-US"/>
          </a:p>
        </p:txBody>
      </p:sp>
      <p:sp>
        <p:nvSpPr>
          <p:cNvPr id="5" name="Rectangle 4">
            <a:extLst>
              <a:ext uri="{FF2B5EF4-FFF2-40B4-BE49-F238E27FC236}">
                <a16:creationId xmlns:a16="http://schemas.microsoft.com/office/drawing/2014/main" id="{A5707808-ADEC-43AC-918E-29C70927D675}"/>
              </a:ext>
            </a:extLst>
          </p:cNvPr>
          <p:cNvSpPr/>
          <p:nvPr/>
        </p:nvSpPr>
        <p:spPr>
          <a:xfrm>
            <a:off x="694944" y="1341057"/>
            <a:ext cx="11094720" cy="1097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08854F11-40A8-4F87-AAE6-5C6F13B19C6B}"/>
              </a:ext>
            </a:extLst>
          </p:cNvPr>
          <p:cNvSpPr/>
          <p:nvPr/>
        </p:nvSpPr>
        <p:spPr>
          <a:xfrm>
            <a:off x="4012692" y="1964110"/>
            <a:ext cx="4166616" cy="3681777"/>
          </a:xfrm>
          <a:prstGeom prst="hexagon">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47DE9D6-1C52-44DB-8B1A-5C2CA911C2A1}"/>
              </a:ext>
            </a:extLst>
          </p:cNvPr>
          <p:cNvSpPr txBox="1"/>
          <p:nvPr/>
        </p:nvSpPr>
        <p:spPr>
          <a:xfrm>
            <a:off x="4363229" y="3158667"/>
            <a:ext cx="3465541" cy="1287532"/>
          </a:xfrm>
          <a:prstGeom prst="rect">
            <a:avLst/>
          </a:prstGeom>
          <a:noFill/>
        </p:spPr>
        <p:txBody>
          <a:bodyPr wrap="square" rtlCol="0">
            <a:spAutoFit/>
          </a:bodyPr>
          <a:lstStyle/>
          <a:p>
            <a:pPr algn="ctr">
              <a:lnSpc>
                <a:spcPct val="150000"/>
              </a:lnSpc>
            </a:pPr>
            <a:r>
              <a:rPr lang="en-US" b="1" dirty="0">
                <a:solidFill>
                  <a:schemeClr val="bg1"/>
                </a:solidFill>
                <a:latin typeface="Arial" panose="020B0604020202020204" pitchFamily="34" charset="0"/>
                <a:cs typeface="Arial" panose="020B0604020202020204" pitchFamily="34" charset="0"/>
              </a:rPr>
              <a:t>Jay L. Rosenlieb,</a:t>
            </a:r>
          </a:p>
          <a:p>
            <a:pPr algn="ctr">
              <a:lnSpc>
                <a:spcPct val="150000"/>
              </a:lnSpc>
            </a:pPr>
            <a:r>
              <a:rPr lang="en-US" b="1" dirty="0">
                <a:solidFill>
                  <a:schemeClr val="bg1"/>
                </a:solidFill>
                <a:latin typeface="Arial" panose="020B0604020202020204" pitchFamily="34" charset="0"/>
                <a:cs typeface="Arial" panose="020B0604020202020204" pitchFamily="34" charset="0"/>
              </a:rPr>
              <a:t>Labor and Employment Chair</a:t>
            </a:r>
          </a:p>
          <a:p>
            <a:pPr algn="ctr">
              <a:lnSpc>
                <a:spcPct val="150000"/>
              </a:lnSpc>
            </a:pPr>
            <a:r>
              <a:rPr lang="en-US" b="1" dirty="0">
                <a:solidFill>
                  <a:schemeClr val="bg1"/>
                </a:solidFill>
                <a:latin typeface="Arial" panose="020B0604020202020204" pitchFamily="34" charset="0"/>
                <a:cs typeface="Arial" panose="020B0604020202020204" pitchFamily="34" charset="0"/>
              </a:rPr>
              <a:t>jrosenli@kleinlaw.com</a:t>
            </a:r>
          </a:p>
        </p:txBody>
      </p:sp>
    </p:spTree>
    <p:extLst>
      <p:ext uri="{BB962C8B-B14F-4D97-AF65-F5344CB8AC3E}">
        <p14:creationId xmlns:p14="http://schemas.microsoft.com/office/powerpoint/2010/main" val="3213129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4000" b="-3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8BDFF-200D-4502-9AE6-62A9130C453A}"/>
              </a:ext>
            </a:extLst>
          </p:cNvPr>
          <p:cNvSpPr>
            <a:spLocks noGrp="1"/>
          </p:cNvSpPr>
          <p:nvPr>
            <p:ph type="ctrTitle"/>
          </p:nvPr>
        </p:nvSpPr>
        <p:spPr>
          <a:xfrm>
            <a:off x="3291840" y="665513"/>
            <a:ext cx="8510016" cy="1921573"/>
          </a:xfrm>
          <a:solidFill>
            <a:srgbClr val="FDA403">
              <a:alpha val="87000"/>
            </a:srgbClr>
          </a:solidFill>
        </p:spPr>
        <p:txBody>
          <a:bodyPr anchor="ctr" anchorCtr="0">
            <a:normAutofit fontScale="90000"/>
          </a:bodyPr>
          <a:lstStyle/>
          <a:p>
            <a:pPr algn="r"/>
            <a:r>
              <a:rPr lang="en-US" b="1" dirty="0">
                <a:solidFill>
                  <a:schemeClr val="bg1"/>
                </a:solidFill>
                <a:latin typeface="Arial" panose="020B0604020202020204" pitchFamily="34" charset="0"/>
                <a:cs typeface="Arial" panose="020B0604020202020204" pitchFamily="34" charset="0"/>
              </a:rPr>
              <a:t>Savvy Navigation of the Social Media Swamp</a:t>
            </a:r>
          </a:p>
        </p:txBody>
      </p:sp>
      <p:sp>
        <p:nvSpPr>
          <p:cNvPr id="3" name="Subtitle 2">
            <a:extLst>
              <a:ext uri="{FF2B5EF4-FFF2-40B4-BE49-F238E27FC236}">
                <a16:creationId xmlns:a16="http://schemas.microsoft.com/office/drawing/2014/main" id="{9D610F25-8BC7-4ACA-B8A8-DE994FCFD2DE}"/>
              </a:ext>
            </a:extLst>
          </p:cNvPr>
          <p:cNvSpPr>
            <a:spLocks noGrp="1"/>
          </p:cNvSpPr>
          <p:nvPr>
            <p:ph type="subTitle" idx="1"/>
          </p:nvPr>
        </p:nvSpPr>
        <p:spPr>
          <a:xfrm>
            <a:off x="8193023" y="4208666"/>
            <a:ext cx="3352800" cy="759650"/>
          </a:xfrm>
          <a:solidFill>
            <a:srgbClr val="C00000">
              <a:alpha val="85000"/>
            </a:srgbClr>
          </a:solidFill>
        </p:spPr>
        <p:txBody>
          <a:bodyPr anchor="ctr" anchorCtr="0">
            <a:normAutofit fontScale="92500"/>
          </a:bodyPr>
          <a:lstStyle/>
          <a:p>
            <a:pPr algn="r"/>
            <a:r>
              <a:rPr lang="en-US" sz="3200" b="1" dirty="0">
                <a:solidFill>
                  <a:schemeClr val="bg1"/>
                </a:solidFill>
                <a:latin typeface="Arial" panose="020B0604020202020204" pitchFamily="34" charset="0"/>
                <a:cs typeface="Arial" panose="020B0604020202020204" pitchFamily="34" charset="0"/>
              </a:rPr>
              <a:t>October 10, 2018</a:t>
            </a:r>
          </a:p>
        </p:txBody>
      </p:sp>
      <p:sp>
        <p:nvSpPr>
          <p:cNvPr id="4" name="Slide Number Placeholder 3">
            <a:extLst>
              <a:ext uri="{FF2B5EF4-FFF2-40B4-BE49-F238E27FC236}">
                <a16:creationId xmlns:a16="http://schemas.microsoft.com/office/drawing/2014/main" id="{4C002E68-A78E-4C4A-A465-1E58E7F0851F}"/>
              </a:ext>
            </a:extLst>
          </p:cNvPr>
          <p:cNvSpPr>
            <a:spLocks noGrp="1"/>
          </p:cNvSpPr>
          <p:nvPr>
            <p:ph type="sldNum" sz="quarter" idx="12"/>
          </p:nvPr>
        </p:nvSpPr>
        <p:spPr/>
        <p:txBody>
          <a:bodyPr/>
          <a:lstStyle/>
          <a:p>
            <a:fld id="{A39C7CAB-3468-4389-9AA7-C16406F73306}" type="slidenum">
              <a:rPr lang="en-US" smtClean="0">
                <a:solidFill>
                  <a:schemeClr val="bg1"/>
                </a:solidFill>
              </a:rPr>
              <a:t>29</a:t>
            </a:fld>
            <a:endParaRPr lang="en-US" dirty="0">
              <a:solidFill>
                <a:schemeClr val="bg1"/>
              </a:solidFill>
            </a:endParaRPr>
          </a:p>
        </p:txBody>
      </p:sp>
      <p:sp>
        <p:nvSpPr>
          <p:cNvPr id="5" name="Rectangle 4">
            <a:extLst>
              <a:ext uri="{FF2B5EF4-FFF2-40B4-BE49-F238E27FC236}">
                <a16:creationId xmlns:a16="http://schemas.microsoft.com/office/drawing/2014/main" id="{870E5D97-D908-47DD-A0F5-56737E3FE6B4}"/>
              </a:ext>
            </a:extLst>
          </p:cNvPr>
          <p:cNvSpPr/>
          <p:nvPr/>
        </p:nvSpPr>
        <p:spPr>
          <a:xfrm>
            <a:off x="7091915" y="3000606"/>
            <a:ext cx="4453908" cy="859014"/>
          </a:xfrm>
          <a:prstGeom prst="rect">
            <a:avLst/>
          </a:prstGeom>
          <a:solidFill>
            <a:srgbClr val="1A2E52">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7B47ED9-EF82-41EC-B543-43F3984943A3}"/>
              </a:ext>
            </a:extLst>
          </p:cNvPr>
          <p:cNvSpPr txBox="1"/>
          <p:nvPr/>
        </p:nvSpPr>
        <p:spPr>
          <a:xfrm>
            <a:off x="7248462" y="3167390"/>
            <a:ext cx="4140814" cy="523220"/>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KCSHRM Symposium</a:t>
            </a:r>
          </a:p>
        </p:txBody>
      </p:sp>
    </p:spTree>
    <p:extLst>
      <p:ext uri="{BB962C8B-B14F-4D97-AF65-F5344CB8AC3E}">
        <p14:creationId xmlns:p14="http://schemas.microsoft.com/office/powerpoint/2010/main" val="318174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F01B8-E1B0-4680-AC05-0D30B35F7F4B}"/>
              </a:ext>
            </a:extLst>
          </p:cNvPr>
          <p:cNvSpPr>
            <a:spLocks noGrp="1"/>
          </p:cNvSpPr>
          <p:nvPr>
            <p:ph type="title"/>
          </p:nvPr>
        </p:nvSpPr>
        <p:spPr/>
        <p:txBody>
          <a:bodyPr/>
          <a:lstStyle/>
          <a:p>
            <a:r>
              <a:rPr lang="en-US" dirty="0"/>
              <a:t>Today’s Seminar Will Cover</a:t>
            </a:r>
          </a:p>
        </p:txBody>
      </p:sp>
      <p:sp>
        <p:nvSpPr>
          <p:cNvPr id="4" name="Slide Number Placeholder 3">
            <a:extLst>
              <a:ext uri="{FF2B5EF4-FFF2-40B4-BE49-F238E27FC236}">
                <a16:creationId xmlns:a16="http://schemas.microsoft.com/office/drawing/2014/main" id="{AC6BAD73-36FB-44D5-BF1C-F5356D8F8A30}"/>
              </a:ext>
            </a:extLst>
          </p:cNvPr>
          <p:cNvSpPr>
            <a:spLocks noGrp="1"/>
          </p:cNvSpPr>
          <p:nvPr>
            <p:ph type="sldNum" sz="quarter" idx="12"/>
          </p:nvPr>
        </p:nvSpPr>
        <p:spPr/>
        <p:txBody>
          <a:bodyPr/>
          <a:lstStyle/>
          <a:p>
            <a:fld id="{A39C7CAB-3468-4389-9AA7-C16406F73306}" type="slidenum">
              <a:rPr lang="en-US" smtClean="0"/>
              <a:t>3</a:t>
            </a:fld>
            <a:endParaRPr lang="en-US"/>
          </a:p>
        </p:txBody>
      </p:sp>
      <p:sp>
        <p:nvSpPr>
          <p:cNvPr id="5" name="Rectangle 4">
            <a:extLst>
              <a:ext uri="{FF2B5EF4-FFF2-40B4-BE49-F238E27FC236}">
                <a16:creationId xmlns:a16="http://schemas.microsoft.com/office/drawing/2014/main" id="{E080A106-90F1-4C87-B607-56EB8F37F445}"/>
              </a:ext>
            </a:extLst>
          </p:cNvPr>
          <p:cNvSpPr/>
          <p:nvPr/>
        </p:nvSpPr>
        <p:spPr>
          <a:xfrm>
            <a:off x="694944" y="1341057"/>
            <a:ext cx="11094720" cy="1097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EC512771-FB74-4CF0-9FAD-4B58BC8C5B81}"/>
              </a:ext>
            </a:extLst>
          </p:cNvPr>
          <p:cNvSpPr/>
          <p:nvPr/>
        </p:nvSpPr>
        <p:spPr>
          <a:xfrm>
            <a:off x="838200" y="1780032"/>
            <a:ext cx="2282952" cy="816864"/>
          </a:xfrm>
          <a:prstGeom prst="roundRect">
            <a:avLst/>
          </a:prstGeom>
          <a:solidFill>
            <a:srgbClr val="6915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705CCE77-EAF8-4C09-89CB-E38A5803B78A}"/>
              </a:ext>
            </a:extLst>
          </p:cNvPr>
          <p:cNvSpPr/>
          <p:nvPr/>
        </p:nvSpPr>
        <p:spPr>
          <a:xfrm>
            <a:off x="838200" y="3098949"/>
            <a:ext cx="2282952" cy="816865"/>
          </a:xfrm>
          <a:prstGeom prst="roundRect">
            <a:avLst/>
          </a:prstGeom>
          <a:solidFill>
            <a:srgbClr val="8C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1F5EE450-A857-4803-8CA3-DD61C11B559E}"/>
              </a:ext>
            </a:extLst>
          </p:cNvPr>
          <p:cNvSpPr/>
          <p:nvPr/>
        </p:nvSpPr>
        <p:spPr>
          <a:xfrm>
            <a:off x="838200" y="4415288"/>
            <a:ext cx="2282952" cy="816865"/>
          </a:xfrm>
          <a:prstGeom prst="roundRect">
            <a:avLst/>
          </a:prstGeom>
          <a:solidFill>
            <a:srgbClr val="6915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1F4AFFDB-3C7A-4ABE-8BA7-785109945395}"/>
              </a:ext>
            </a:extLst>
          </p:cNvPr>
          <p:cNvSpPr/>
          <p:nvPr/>
        </p:nvSpPr>
        <p:spPr>
          <a:xfrm>
            <a:off x="838200" y="5676009"/>
            <a:ext cx="2282952" cy="816865"/>
          </a:xfrm>
          <a:prstGeom prst="roundRect">
            <a:avLst/>
          </a:prstGeom>
          <a:solidFill>
            <a:srgbClr val="8C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284CBCE-CC80-465F-94EC-EBB198641F8F}"/>
              </a:ext>
            </a:extLst>
          </p:cNvPr>
          <p:cNvSpPr txBox="1"/>
          <p:nvPr/>
        </p:nvSpPr>
        <p:spPr>
          <a:xfrm>
            <a:off x="937260" y="1980048"/>
            <a:ext cx="2084832"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Pre-Employment</a:t>
            </a:r>
          </a:p>
        </p:txBody>
      </p:sp>
      <p:sp>
        <p:nvSpPr>
          <p:cNvPr id="14" name="TextBox 13">
            <a:extLst>
              <a:ext uri="{FF2B5EF4-FFF2-40B4-BE49-F238E27FC236}">
                <a16:creationId xmlns:a16="http://schemas.microsoft.com/office/drawing/2014/main" id="{4D078C1A-34C2-4D7B-AB84-CBACE9C6BD0B}"/>
              </a:ext>
            </a:extLst>
          </p:cNvPr>
          <p:cNvSpPr txBox="1"/>
          <p:nvPr/>
        </p:nvSpPr>
        <p:spPr>
          <a:xfrm>
            <a:off x="937260" y="3184215"/>
            <a:ext cx="2084832"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During employment</a:t>
            </a:r>
          </a:p>
        </p:txBody>
      </p:sp>
      <p:sp>
        <p:nvSpPr>
          <p:cNvPr id="15" name="TextBox 14">
            <a:extLst>
              <a:ext uri="{FF2B5EF4-FFF2-40B4-BE49-F238E27FC236}">
                <a16:creationId xmlns:a16="http://schemas.microsoft.com/office/drawing/2014/main" id="{703AB415-93E5-4941-9156-DC32062B662F}"/>
              </a:ext>
            </a:extLst>
          </p:cNvPr>
          <p:cNvSpPr txBox="1"/>
          <p:nvPr/>
        </p:nvSpPr>
        <p:spPr>
          <a:xfrm>
            <a:off x="888492" y="4618925"/>
            <a:ext cx="2182368"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Post-Employment</a:t>
            </a:r>
          </a:p>
        </p:txBody>
      </p:sp>
      <p:sp>
        <p:nvSpPr>
          <p:cNvPr id="16" name="TextBox 15">
            <a:extLst>
              <a:ext uri="{FF2B5EF4-FFF2-40B4-BE49-F238E27FC236}">
                <a16:creationId xmlns:a16="http://schemas.microsoft.com/office/drawing/2014/main" id="{CA2DEBC5-7F3C-43E1-9E0E-182F04EB081A}"/>
              </a:ext>
            </a:extLst>
          </p:cNvPr>
          <p:cNvSpPr txBox="1"/>
          <p:nvPr/>
        </p:nvSpPr>
        <p:spPr>
          <a:xfrm>
            <a:off x="937260" y="5738281"/>
            <a:ext cx="2084832"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Best </a:t>
            </a:r>
          </a:p>
          <a:p>
            <a:pPr algn="ctr"/>
            <a:r>
              <a:rPr lang="en-US" b="1" dirty="0">
                <a:solidFill>
                  <a:schemeClr val="bg1"/>
                </a:solidFill>
                <a:latin typeface="Arial" panose="020B0604020202020204" pitchFamily="34" charset="0"/>
                <a:cs typeface="Arial" panose="020B0604020202020204" pitchFamily="34" charset="0"/>
              </a:rPr>
              <a:t>practices</a:t>
            </a:r>
          </a:p>
        </p:txBody>
      </p:sp>
      <p:sp>
        <p:nvSpPr>
          <p:cNvPr id="17" name="TextBox 16">
            <a:extLst>
              <a:ext uri="{FF2B5EF4-FFF2-40B4-BE49-F238E27FC236}">
                <a16:creationId xmlns:a16="http://schemas.microsoft.com/office/drawing/2014/main" id="{95543417-006B-46A5-A98F-D282E3477302}"/>
              </a:ext>
            </a:extLst>
          </p:cNvPr>
          <p:cNvSpPr txBox="1"/>
          <p:nvPr/>
        </p:nvSpPr>
        <p:spPr>
          <a:xfrm>
            <a:off x="3364992" y="1988409"/>
            <a:ext cx="3791712" cy="400110"/>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Candidate screening</a:t>
            </a:r>
          </a:p>
        </p:txBody>
      </p:sp>
      <p:sp>
        <p:nvSpPr>
          <p:cNvPr id="18" name="TextBox 17">
            <a:extLst>
              <a:ext uri="{FF2B5EF4-FFF2-40B4-BE49-F238E27FC236}">
                <a16:creationId xmlns:a16="http://schemas.microsoft.com/office/drawing/2014/main" id="{B25C4F89-2095-4654-BC2E-3FEF0CBC3DAB}"/>
              </a:ext>
            </a:extLst>
          </p:cNvPr>
          <p:cNvSpPr txBox="1"/>
          <p:nvPr/>
        </p:nvSpPr>
        <p:spPr>
          <a:xfrm>
            <a:off x="3364992" y="2950464"/>
            <a:ext cx="3791712" cy="1438855"/>
          </a:xfrm>
          <a:prstGeom prst="rect">
            <a:avLst/>
          </a:prstGeom>
          <a:noFill/>
        </p:spPr>
        <p:txBody>
          <a:bodyPr wrap="square" rtlCol="0">
            <a:spAutoFit/>
          </a:bodyPr>
          <a:lstStyle/>
          <a:p>
            <a:pPr marL="285750" indent="-285750">
              <a:spcAft>
                <a:spcPts val="3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Leave fraud</a:t>
            </a:r>
          </a:p>
          <a:p>
            <a:pPr marL="285750" indent="-285750">
              <a:spcAft>
                <a:spcPts val="3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Company violations</a:t>
            </a:r>
          </a:p>
          <a:p>
            <a:pPr marL="285750" indent="-285750">
              <a:spcAft>
                <a:spcPts val="3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Public image</a:t>
            </a:r>
          </a:p>
          <a:p>
            <a:pPr marL="285750" indent="-285750">
              <a:spcAft>
                <a:spcPts val="3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HIPAA</a:t>
            </a:r>
          </a:p>
        </p:txBody>
      </p:sp>
      <p:sp>
        <p:nvSpPr>
          <p:cNvPr id="19" name="TextBox 18">
            <a:extLst>
              <a:ext uri="{FF2B5EF4-FFF2-40B4-BE49-F238E27FC236}">
                <a16:creationId xmlns:a16="http://schemas.microsoft.com/office/drawing/2014/main" id="{40D99638-3CB3-4A93-8FCB-60BBC2010CC8}"/>
              </a:ext>
            </a:extLst>
          </p:cNvPr>
          <p:cNvSpPr txBox="1"/>
          <p:nvPr/>
        </p:nvSpPr>
        <p:spPr>
          <a:xfrm>
            <a:off x="6266688" y="2950464"/>
            <a:ext cx="3791712" cy="1092607"/>
          </a:xfrm>
          <a:prstGeom prst="rect">
            <a:avLst/>
          </a:prstGeom>
          <a:noFill/>
        </p:spPr>
        <p:txBody>
          <a:bodyPr wrap="square" rtlCol="0">
            <a:spAutoFit/>
          </a:bodyPr>
          <a:lstStyle/>
          <a:p>
            <a:pPr marL="285750" indent="-285750">
              <a:spcAft>
                <a:spcPts val="3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Off-duty behavior</a:t>
            </a:r>
          </a:p>
          <a:p>
            <a:pPr marL="285750" indent="-285750">
              <a:spcAft>
                <a:spcPts val="3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Privacy protections</a:t>
            </a:r>
          </a:p>
          <a:p>
            <a:pPr marL="285750" indent="-285750">
              <a:spcAft>
                <a:spcPts val="3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Concerted activity</a:t>
            </a:r>
          </a:p>
        </p:txBody>
      </p:sp>
      <p:sp>
        <p:nvSpPr>
          <p:cNvPr id="20" name="TextBox 19">
            <a:extLst>
              <a:ext uri="{FF2B5EF4-FFF2-40B4-BE49-F238E27FC236}">
                <a16:creationId xmlns:a16="http://schemas.microsoft.com/office/drawing/2014/main" id="{A40BFF51-7297-436E-8145-EE19FF9A57C0}"/>
              </a:ext>
            </a:extLst>
          </p:cNvPr>
          <p:cNvSpPr txBox="1"/>
          <p:nvPr/>
        </p:nvSpPr>
        <p:spPr>
          <a:xfrm>
            <a:off x="3364992" y="4618925"/>
            <a:ext cx="3791712" cy="400110"/>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Issues broadcasted</a:t>
            </a:r>
          </a:p>
        </p:txBody>
      </p:sp>
      <p:sp>
        <p:nvSpPr>
          <p:cNvPr id="21" name="TextBox 20">
            <a:extLst>
              <a:ext uri="{FF2B5EF4-FFF2-40B4-BE49-F238E27FC236}">
                <a16:creationId xmlns:a16="http://schemas.microsoft.com/office/drawing/2014/main" id="{D54BAFA4-AF5F-4930-9948-B28613D4C64A}"/>
              </a:ext>
            </a:extLst>
          </p:cNvPr>
          <p:cNvSpPr txBox="1"/>
          <p:nvPr/>
        </p:nvSpPr>
        <p:spPr>
          <a:xfrm>
            <a:off x="3364992" y="5710019"/>
            <a:ext cx="3791712" cy="746358"/>
          </a:xfrm>
          <a:prstGeom prst="rect">
            <a:avLst/>
          </a:prstGeom>
          <a:noFill/>
        </p:spPr>
        <p:txBody>
          <a:bodyPr wrap="square" rtlCol="0">
            <a:spAutoFit/>
          </a:bodyPr>
          <a:lstStyle/>
          <a:p>
            <a:pPr marL="285750" indent="-285750">
              <a:spcAft>
                <a:spcPts val="3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Writing a policy</a:t>
            </a:r>
          </a:p>
          <a:p>
            <a:pPr marL="285750" indent="-285750">
              <a:spcAft>
                <a:spcPts val="3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Policy training</a:t>
            </a:r>
          </a:p>
        </p:txBody>
      </p:sp>
    </p:spTree>
    <p:extLst>
      <p:ext uri="{BB962C8B-B14F-4D97-AF65-F5344CB8AC3E}">
        <p14:creationId xmlns:p14="http://schemas.microsoft.com/office/powerpoint/2010/main" val="1773038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03EB46-92BB-45B5-9665-6D87B7DEF0ED}"/>
              </a:ext>
            </a:extLst>
          </p:cNvPr>
          <p:cNvSpPr/>
          <p:nvPr/>
        </p:nvSpPr>
        <p:spPr>
          <a:xfrm>
            <a:off x="0" y="6251944"/>
            <a:ext cx="12192000" cy="60605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80468E2-C5D0-44D0-A6AC-48E417CEDD93}"/>
              </a:ext>
            </a:extLst>
          </p:cNvPr>
          <p:cNvSpPr/>
          <p:nvPr/>
        </p:nvSpPr>
        <p:spPr>
          <a:xfrm>
            <a:off x="0" y="3320705"/>
            <a:ext cx="12192000" cy="149919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FFCCBE-42A6-477A-9EB4-D0DE90B0D068}"/>
              </a:ext>
            </a:extLst>
          </p:cNvPr>
          <p:cNvSpPr/>
          <p:nvPr/>
        </p:nvSpPr>
        <p:spPr>
          <a:xfrm>
            <a:off x="0" y="1821514"/>
            <a:ext cx="12192000" cy="149919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5D504C0A-95F0-4AB6-BDB3-D9E5B8A9B686}"/>
              </a:ext>
            </a:extLst>
          </p:cNvPr>
          <p:cNvSpPr>
            <a:spLocks noGrp="1"/>
          </p:cNvSpPr>
          <p:nvPr>
            <p:ph type="ctrTitle"/>
          </p:nvPr>
        </p:nvSpPr>
        <p:spPr>
          <a:xfrm>
            <a:off x="1524000" y="1377309"/>
            <a:ext cx="9144000" cy="2387600"/>
          </a:xfrm>
        </p:spPr>
        <p:txBody>
          <a:bodyPr/>
          <a:lstStyle/>
          <a:p>
            <a:r>
              <a:rPr lang="en-US" b="1" dirty="0">
                <a:solidFill>
                  <a:schemeClr val="bg1"/>
                </a:solidFill>
              </a:rPr>
              <a:t> Pre-Employment</a:t>
            </a:r>
          </a:p>
        </p:txBody>
      </p:sp>
      <p:sp>
        <p:nvSpPr>
          <p:cNvPr id="4" name="Slide Number Placeholder 3">
            <a:extLst>
              <a:ext uri="{FF2B5EF4-FFF2-40B4-BE49-F238E27FC236}">
                <a16:creationId xmlns:a16="http://schemas.microsoft.com/office/drawing/2014/main" id="{0AF73402-83F7-42EC-9A34-187BFEABDAA5}"/>
              </a:ext>
            </a:extLst>
          </p:cNvPr>
          <p:cNvSpPr>
            <a:spLocks noGrp="1"/>
          </p:cNvSpPr>
          <p:nvPr>
            <p:ph type="sldNum" sz="quarter" idx="12"/>
          </p:nvPr>
        </p:nvSpPr>
        <p:spPr/>
        <p:txBody>
          <a:bodyPr/>
          <a:lstStyle/>
          <a:p>
            <a:fld id="{A39C7CAB-3468-4389-9AA7-C16406F73306}" type="slidenum">
              <a:rPr lang="en-US" smtClean="0">
                <a:solidFill>
                  <a:schemeClr val="bg1"/>
                </a:solidFill>
              </a:rPr>
              <a:t>4</a:t>
            </a:fld>
            <a:endParaRPr lang="en-US" dirty="0">
              <a:solidFill>
                <a:schemeClr val="bg1"/>
              </a:solidFill>
            </a:endParaRPr>
          </a:p>
        </p:txBody>
      </p:sp>
      <p:sp>
        <p:nvSpPr>
          <p:cNvPr id="9" name="Rectangle 8">
            <a:extLst>
              <a:ext uri="{FF2B5EF4-FFF2-40B4-BE49-F238E27FC236}">
                <a16:creationId xmlns:a16="http://schemas.microsoft.com/office/drawing/2014/main" id="{29F8E1F8-71EC-4E58-89BE-D553A9B5CD7E}"/>
              </a:ext>
            </a:extLst>
          </p:cNvPr>
          <p:cNvSpPr/>
          <p:nvPr/>
        </p:nvSpPr>
        <p:spPr>
          <a:xfrm>
            <a:off x="0" y="0"/>
            <a:ext cx="12192000" cy="6166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719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5BF2B-DBC2-4CA9-97EC-79CFC195B74B}"/>
              </a:ext>
            </a:extLst>
          </p:cNvPr>
          <p:cNvSpPr>
            <a:spLocks noGrp="1"/>
          </p:cNvSpPr>
          <p:nvPr>
            <p:ph type="title"/>
          </p:nvPr>
        </p:nvSpPr>
        <p:spPr/>
        <p:txBody>
          <a:bodyPr>
            <a:normAutofit/>
          </a:bodyPr>
          <a:lstStyle/>
          <a:p>
            <a:r>
              <a:rPr lang="en-US" dirty="0"/>
              <a:t>Candidate Screening</a:t>
            </a:r>
          </a:p>
        </p:txBody>
      </p:sp>
      <p:sp>
        <p:nvSpPr>
          <p:cNvPr id="3" name="Content Placeholder 2">
            <a:extLst>
              <a:ext uri="{FF2B5EF4-FFF2-40B4-BE49-F238E27FC236}">
                <a16:creationId xmlns:a16="http://schemas.microsoft.com/office/drawing/2014/main" id="{9AD80906-588D-46F6-B8B1-E2EF89B94A66}"/>
              </a:ext>
            </a:extLst>
          </p:cNvPr>
          <p:cNvSpPr>
            <a:spLocks noGrp="1"/>
          </p:cNvSpPr>
          <p:nvPr>
            <p:ph idx="1"/>
          </p:nvPr>
        </p:nvSpPr>
        <p:spPr/>
        <p:txBody>
          <a:bodyPr/>
          <a:lstStyle/>
          <a:p>
            <a:pPr>
              <a:spcBef>
                <a:spcPts val="600"/>
              </a:spcBef>
              <a:spcAft>
                <a:spcPts val="600"/>
              </a:spcAft>
            </a:pPr>
            <a:r>
              <a:rPr lang="en-US" dirty="0"/>
              <a:t>You use social media sites like Facebook, Twitter, or Instagram to research potential candidates for hire.</a:t>
            </a:r>
          </a:p>
          <a:p>
            <a:pPr lvl="1">
              <a:spcBef>
                <a:spcPts val="600"/>
              </a:spcBef>
              <a:spcAft>
                <a:spcPts val="600"/>
              </a:spcAft>
            </a:pPr>
            <a:r>
              <a:rPr lang="en-US" sz="2100" dirty="0"/>
              <a:t>Legal risks</a:t>
            </a:r>
          </a:p>
          <a:p>
            <a:pPr lvl="1">
              <a:spcBef>
                <a:spcPts val="600"/>
              </a:spcBef>
              <a:spcAft>
                <a:spcPts val="600"/>
              </a:spcAft>
            </a:pPr>
            <a:r>
              <a:rPr lang="en-US" sz="2100" dirty="0"/>
              <a:t>Discovering protected classifications</a:t>
            </a:r>
          </a:p>
          <a:p>
            <a:pPr lvl="1">
              <a:spcBef>
                <a:spcPts val="600"/>
              </a:spcBef>
              <a:spcAft>
                <a:spcPts val="600"/>
              </a:spcAft>
            </a:pPr>
            <a:r>
              <a:rPr lang="en-US" sz="2100" dirty="0"/>
              <a:t>Implicating US Fair Credit Reporting Act</a:t>
            </a:r>
          </a:p>
          <a:p>
            <a:pPr lvl="2">
              <a:spcBef>
                <a:spcPts val="600"/>
              </a:spcBef>
              <a:spcAft>
                <a:spcPts val="600"/>
              </a:spcAft>
            </a:pPr>
            <a:r>
              <a:rPr lang="en-US" sz="2000" dirty="0"/>
              <a:t>Credit history or driver’s license</a:t>
            </a:r>
          </a:p>
          <a:p>
            <a:pPr lvl="2">
              <a:spcBef>
                <a:spcPts val="600"/>
              </a:spcBef>
              <a:spcAft>
                <a:spcPts val="600"/>
              </a:spcAft>
            </a:pPr>
            <a:r>
              <a:rPr lang="en-US" sz="2000" dirty="0"/>
              <a:t>Financial history</a:t>
            </a:r>
          </a:p>
          <a:p>
            <a:pPr lvl="1">
              <a:spcBef>
                <a:spcPts val="600"/>
              </a:spcBef>
              <a:spcAft>
                <a:spcPts val="600"/>
              </a:spcAft>
            </a:pPr>
            <a:r>
              <a:rPr lang="en-US" sz="2100" dirty="0"/>
              <a:t>Other risks</a:t>
            </a:r>
          </a:p>
          <a:p>
            <a:pPr lvl="1">
              <a:spcBef>
                <a:spcPts val="600"/>
              </a:spcBef>
              <a:spcAft>
                <a:spcPts val="600"/>
              </a:spcAft>
            </a:pPr>
            <a:r>
              <a:rPr lang="en-US" sz="2100" dirty="0"/>
              <a:t>Inaccurate information</a:t>
            </a:r>
          </a:p>
        </p:txBody>
      </p:sp>
      <p:sp>
        <p:nvSpPr>
          <p:cNvPr id="4" name="Slide Number Placeholder 3">
            <a:extLst>
              <a:ext uri="{FF2B5EF4-FFF2-40B4-BE49-F238E27FC236}">
                <a16:creationId xmlns:a16="http://schemas.microsoft.com/office/drawing/2014/main" id="{F19B7A69-C3D3-449D-B972-970560DB269B}"/>
              </a:ext>
            </a:extLst>
          </p:cNvPr>
          <p:cNvSpPr>
            <a:spLocks noGrp="1"/>
          </p:cNvSpPr>
          <p:nvPr>
            <p:ph type="sldNum" sz="quarter" idx="12"/>
          </p:nvPr>
        </p:nvSpPr>
        <p:spPr/>
        <p:txBody>
          <a:bodyPr/>
          <a:lstStyle/>
          <a:p>
            <a:fld id="{A39C7CAB-3468-4389-9AA7-C16406F73306}" type="slidenum">
              <a:rPr lang="en-US" smtClean="0"/>
              <a:t>5</a:t>
            </a:fld>
            <a:endParaRPr lang="en-US"/>
          </a:p>
        </p:txBody>
      </p:sp>
      <p:sp>
        <p:nvSpPr>
          <p:cNvPr id="5" name="Rectangle 4">
            <a:extLst>
              <a:ext uri="{FF2B5EF4-FFF2-40B4-BE49-F238E27FC236}">
                <a16:creationId xmlns:a16="http://schemas.microsoft.com/office/drawing/2014/main" id="{B8B69DE4-35AD-4197-8EC8-7547C5AF7944}"/>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621BC81-119D-417C-AEAB-FA75674D12A6}"/>
              </a:ext>
            </a:extLst>
          </p:cNvPr>
          <p:cNvPicPr>
            <a:picLocks noChangeAspect="1"/>
          </p:cNvPicPr>
          <p:nvPr/>
        </p:nvPicPr>
        <p:blipFill>
          <a:blip r:embed="rId2"/>
          <a:stretch>
            <a:fillRect/>
          </a:stretch>
        </p:blipFill>
        <p:spPr>
          <a:xfrm>
            <a:off x="6532227" y="2205625"/>
            <a:ext cx="5556903" cy="3395885"/>
          </a:xfrm>
          <a:prstGeom prst="rect">
            <a:avLst/>
          </a:prstGeom>
        </p:spPr>
      </p:pic>
    </p:spTree>
    <p:extLst>
      <p:ext uri="{BB962C8B-B14F-4D97-AF65-F5344CB8AC3E}">
        <p14:creationId xmlns:p14="http://schemas.microsoft.com/office/powerpoint/2010/main" val="3221505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F1F0E-D659-47A7-A30D-A04AA00B00F7}"/>
              </a:ext>
            </a:extLst>
          </p:cNvPr>
          <p:cNvSpPr>
            <a:spLocks noGrp="1"/>
          </p:cNvSpPr>
          <p:nvPr>
            <p:ph type="title"/>
          </p:nvPr>
        </p:nvSpPr>
        <p:spPr/>
        <p:txBody>
          <a:bodyPr/>
          <a:lstStyle/>
          <a:p>
            <a:r>
              <a:rPr lang="en-US" dirty="0"/>
              <a:t>Candidate Screening</a:t>
            </a:r>
          </a:p>
        </p:txBody>
      </p:sp>
      <p:sp>
        <p:nvSpPr>
          <p:cNvPr id="3" name="Content Placeholder 2">
            <a:extLst>
              <a:ext uri="{FF2B5EF4-FFF2-40B4-BE49-F238E27FC236}">
                <a16:creationId xmlns:a16="http://schemas.microsoft.com/office/drawing/2014/main" id="{E4DCA6FC-B658-4624-A621-E16B35081101}"/>
              </a:ext>
            </a:extLst>
          </p:cNvPr>
          <p:cNvSpPr>
            <a:spLocks noGrp="1"/>
          </p:cNvSpPr>
          <p:nvPr>
            <p:ph idx="1"/>
          </p:nvPr>
        </p:nvSpPr>
        <p:spPr/>
        <p:txBody>
          <a:bodyPr/>
          <a:lstStyle/>
          <a:p>
            <a:pPr>
              <a:spcBef>
                <a:spcPts val="600"/>
              </a:spcBef>
              <a:spcAft>
                <a:spcPts val="600"/>
              </a:spcAft>
            </a:pPr>
            <a:r>
              <a:rPr lang="en-US" dirty="0"/>
              <a:t>Fair Credit Reporting Act</a:t>
            </a:r>
          </a:p>
          <a:p>
            <a:pPr lvl="1">
              <a:spcBef>
                <a:spcPts val="600"/>
              </a:spcBef>
              <a:spcAft>
                <a:spcPts val="600"/>
              </a:spcAft>
            </a:pPr>
            <a:r>
              <a:rPr lang="en-US" sz="2100" dirty="0"/>
              <a:t>Third party providers:</a:t>
            </a:r>
          </a:p>
          <a:p>
            <a:pPr lvl="1">
              <a:spcBef>
                <a:spcPts val="600"/>
              </a:spcBef>
              <a:spcAft>
                <a:spcPts val="600"/>
              </a:spcAft>
            </a:pPr>
            <a:endParaRPr lang="en-US" sz="2100" dirty="0"/>
          </a:p>
          <a:p>
            <a:pPr lvl="1">
              <a:spcBef>
                <a:spcPts val="600"/>
              </a:spcBef>
              <a:spcAft>
                <a:spcPts val="600"/>
              </a:spcAft>
            </a:pPr>
            <a:endParaRPr lang="en-US" sz="2100" dirty="0"/>
          </a:p>
          <a:p>
            <a:pPr lvl="1">
              <a:spcBef>
                <a:spcPts val="600"/>
              </a:spcBef>
              <a:spcAft>
                <a:spcPts val="600"/>
              </a:spcAft>
            </a:pPr>
            <a:endParaRPr lang="en-US" sz="2100" dirty="0"/>
          </a:p>
          <a:p>
            <a:pPr lvl="1">
              <a:spcBef>
                <a:spcPts val="600"/>
              </a:spcBef>
              <a:spcAft>
                <a:spcPts val="600"/>
              </a:spcAft>
            </a:pPr>
            <a:endParaRPr lang="en-US" sz="2100" dirty="0"/>
          </a:p>
          <a:p>
            <a:pPr lvl="1">
              <a:spcBef>
                <a:spcPts val="600"/>
              </a:spcBef>
              <a:spcAft>
                <a:spcPts val="600"/>
              </a:spcAft>
            </a:pPr>
            <a:endParaRPr lang="en-US" sz="2100" dirty="0"/>
          </a:p>
          <a:p>
            <a:pPr lvl="1">
              <a:spcBef>
                <a:spcPts val="0"/>
              </a:spcBef>
              <a:spcAft>
                <a:spcPts val="600"/>
              </a:spcAft>
            </a:pPr>
            <a:r>
              <a:rPr lang="en-US" sz="2100" dirty="0"/>
              <a:t>Notice of negative impact and allowing incorrect information.</a:t>
            </a:r>
          </a:p>
          <a:p>
            <a:pPr marL="0" indent="0">
              <a:buNone/>
            </a:pPr>
            <a:endParaRPr lang="en-US" dirty="0"/>
          </a:p>
        </p:txBody>
      </p:sp>
      <p:sp>
        <p:nvSpPr>
          <p:cNvPr id="4" name="Slide Number Placeholder 3">
            <a:extLst>
              <a:ext uri="{FF2B5EF4-FFF2-40B4-BE49-F238E27FC236}">
                <a16:creationId xmlns:a16="http://schemas.microsoft.com/office/drawing/2014/main" id="{AF6D0AAB-16EA-40D9-B583-E3CD7F7B8C67}"/>
              </a:ext>
            </a:extLst>
          </p:cNvPr>
          <p:cNvSpPr>
            <a:spLocks noGrp="1"/>
          </p:cNvSpPr>
          <p:nvPr>
            <p:ph type="sldNum" sz="quarter" idx="12"/>
          </p:nvPr>
        </p:nvSpPr>
        <p:spPr/>
        <p:txBody>
          <a:bodyPr/>
          <a:lstStyle/>
          <a:p>
            <a:fld id="{A39C7CAB-3468-4389-9AA7-C16406F73306}" type="slidenum">
              <a:rPr lang="en-US" smtClean="0"/>
              <a:t>6</a:t>
            </a:fld>
            <a:endParaRPr lang="en-US"/>
          </a:p>
        </p:txBody>
      </p:sp>
      <p:sp>
        <p:nvSpPr>
          <p:cNvPr id="5" name="Rectangle 4">
            <a:extLst>
              <a:ext uri="{FF2B5EF4-FFF2-40B4-BE49-F238E27FC236}">
                <a16:creationId xmlns:a16="http://schemas.microsoft.com/office/drawing/2014/main" id="{89676B03-7C22-48D6-AAD1-8D50DA7A2C7F}"/>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Pentagon 5">
            <a:extLst>
              <a:ext uri="{FF2B5EF4-FFF2-40B4-BE49-F238E27FC236}">
                <a16:creationId xmlns:a16="http://schemas.microsoft.com/office/drawing/2014/main" id="{3777750E-9E3B-4AD3-889F-23267A4D88F2}"/>
              </a:ext>
            </a:extLst>
          </p:cNvPr>
          <p:cNvSpPr/>
          <p:nvPr/>
        </p:nvSpPr>
        <p:spPr>
          <a:xfrm>
            <a:off x="1605344" y="2771663"/>
            <a:ext cx="3131820" cy="1308417"/>
          </a:xfrm>
          <a:prstGeom prst="homePlat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Chevron 6">
            <a:extLst>
              <a:ext uri="{FF2B5EF4-FFF2-40B4-BE49-F238E27FC236}">
                <a16:creationId xmlns:a16="http://schemas.microsoft.com/office/drawing/2014/main" id="{8A238E80-A444-4846-A221-781EC3C9ABE0}"/>
              </a:ext>
            </a:extLst>
          </p:cNvPr>
          <p:cNvSpPr/>
          <p:nvPr/>
        </p:nvSpPr>
        <p:spPr>
          <a:xfrm>
            <a:off x="4450652" y="2771663"/>
            <a:ext cx="3131820" cy="1308417"/>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5261E8D7-B923-44B0-BF64-26C97EB00D37}"/>
              </a:ext>
            </a:extLst>
          </p:cNvPr>
          <p:cNvSpPr/>
          <p:nvPr/>
        </p:nvSpPr>
        <p:spPr>
          <a:xfrm>
            <a:off x="7290246" y="2771663"/>
            <a:ext cx="3131820" cy="1308417"/>
          </a:xfrm>
          <a:prstGeom prst="chevron">
            <a:avLst/>
          </a:prstGeom>
          <a:solidFill>
            <a:srgbClr val="68B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C373428C-4732-4224-B4DB-84F1CA9D49FC}"/>
              </a:ext>
            </a:extLst>
          </p:cNvPr>
          <p:cNvSpPr txBox="1"/>
          <p:nvPr/>
        </p:nvSpPr>
        <p:spPr>
          <a:xfrm>
            <a:off x="1988287" y="3094422"/>
            <a:ext cx="1998921"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Take steps for accuracy</a:t>
            </a:r>
          </a:p>
        </p:txBody>
      </p:sp>
      <p:sp>
        <p:nvSpPr>
          <p:cNvPr id="10" name="TextBox 9">
            <a:extLst>
              <a:ext uri="{FF2B5EF4-FFF2-40B4-BE49-F238E27FC236}">
                <a16:creationId xmlns:a16="http://schemas.microsoft.com/office/drawing/2014/main" id="{98ACFBE8-5184-4E0E-AEEE-1D70976DA9A9}"/>
              </a:ext>
            </a:extLst>
          </p:cNvPr>
          <p:cNvSpPr txBox="1"/>
          <p:nvPr/>
        </p:nvSpPr>
        <p:spPr>
          <a:xfrm>
            <a:off x="5014244" y="3094421"/>
            <a:ext cx="1998921"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Redact information</a:t>
            </a:r>
          </a:p>
        </p:txBody>
      </p:sp>
      <p:sp>
        <p:nvSpPr>
          <p:cNvPr id="11" name="TextBox 10">
            <a:extLst>
              <a:ext uri="{FF2B5EF4-FFF2-40B4-BE49-F238E27FC236}">
                <a16:creationId xmlns:a16="http://schemas.microsoft.com/office/drawing/2014/main" id="{A3B0FF0B-A398-479D-834E-94DFA429D31F}"/>
              </a:ext>
            </a:extLst>
          </p:cNvPr>
          <p:cNvSpPr txBox="1"/>
          <p:nvPr/>
        </p:nvSpPr>
        <p:spPr>
          <a:xfrm>
            <a:off x="7889552" y="3102705"/>
            <a:ext cx="1998921" cy="646331"/>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Obtain </a:t>
            </a:r>
          </a:p>
          <a:p>
            <a:pPr algn="ctr"/>
            <a:r>
              <a:rPr lang="en-US" b="1" dirty="0">
                <a:solidFill>
                  <a:schemeClr val="bg1"/>
                </a:solidFill>
                <a:latin typeface="Arial" panose="020B0604020202020204" pitchFamily="34" charset="0"/>
                <a:cs typeface="Arial" panose="020B0604020202020204" pitchFamily="34" charset="0"/>
              </a:rPr>
              <a:t>consent</a:t>
            </a:r>
          </a:p>
        </p:txBody>
      </p:sp>
    </p:spTree>
    <p:extLst>
      <p:ext uri="{BB962C8B-B14F-4D97-AF65-F5344CB8AC3E}">
        <p14:creationId xmlns:p14="http://schemas.microsoft.com/office/powerpoint/2010/main" val="2121390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03EB46-92BB-45B5-9665-6D87B7DEF0ED}"/>
              </a:ext>
            </a:extLst>
          </p:cNvPr>
          <p:cNvSpPr/>
          <p:nvPr/>
        </p:nvSpPr>
        <p:spPr>
          <a:xfrm>
            <a:off x="0" y="6251944"/>
            <a:ext cx="12192000" cy="60605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80468E2-C5D0-44D0-A6AC-48E417CEDD93}"/>
              </a:ext>
            </a:extLst>
          </p:cNvPr>
          <p:cNvSpPr/>
          <p:nvPr/>
        </p:nvSpPr>
        <p:spPr>
          <a:xfrm>
            <a:off x="0" y="3266042"/>
            <a:ext cx="12192000" cy="1499191"/>
          </a:xfrm>
          <a:prstGeom prst="rect">
            <a:avLst/>
          </a:prstGeom>
          <a:solidFill>
            <a:srgbClr val="8C4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FFCCBE-42A6-477A-9EB4-D0DE90B0D068}"/>
              </a:ext>
            </a:extLst>
          </p:cNvPr>
          <p:cNvSpPr/>
          <p:nvPr/>
        </p:nvSpPr>
        <p:spPr>
          <a:xfrm>
            <a:off x="0" y="1815199"/>
            <a:ext cx="12192000" cy="1499191"/>
          </a:xfrm>
          <a:prstGeom prst="rect">
            <a:avLst/>
          </a:prstGeom>
          <a:solidFill>
            <a:srgbClr val="6915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5D504C0A-95F0-4AB6-BDB3-D9E5B8A9B686}"/>
              </a:ext>
            </a:extLst>
          </p:cNvPr>
          <p:cNvSpPr>
            <a:spLocks noGrp="1"/>
          </p:cNvSpPr>
          <p:nvPr>
            <p:ph type="ctrTitle"/>
          </p:nvPr>
        </p:nvSpPr>
        <p:spPr>
          <a:xfrm>
            <a:off x="1524000" y="1370994"/>
            <a:ext cx="9144000" cy="2387600"/>
          </a:xfrm>
        </p:spPr>
        <p:txBody>
          <a:bodyPr/>
          <a:lstStyle/>
          <a:p>
            <a:r>
              <a:rPr lang="en-US" b="1" dirty="0">
                <a:solidFill>
                  <a:schemeClr val="bg1"/>
                </a:solidFill>
              </a:rPr>
              <a:t> During Employment</a:t>
            </a:r>
          </a:p>
        </p:txBody>
      </p:sp>
      <p:sp>
        <p:nvSpPr>
          <p:cNvPr id="4" name="Slide Number Placeholder 3">
            <a:extLst>
              <a:ext uri="{FF2B5EF4-FFF2-40B4-BE49-F238E27FC236}">
                <a16:creationId xmlns:a16="http://schemas.microsoft.com/office/drawing/2014/main" id="{0AF73402-83F7-42EC-9A34-187BFEABDAA5}"/>
              </a:ext>
            </a:extLst>
          </p:cNvPr>
          <p:cNvSpPr>
            <a:spLocks noGrp="1"/>
          </p:cNvSpPr>
          <p:nvPr>
            <p:ph type="sldNum" sz="quarter" idx="12"/>
          </p:nvPr>
        </p:nvSpPr>
        <p:spPr/>
        <p:txBody>
          <a:bodyPr/>
          <a:lstStyle/>
          <a:p>
            <a:fld id="{A39C7CAB-3468-4389-9AA7-C16406F73306}" type="slidenum">
              <a:rPr lang="en-US" smtClean="0">
                <a:solidFill>
                  <a:schemeClr val="bg1"/>
                </a:solidFill>
              </a:rPr>
              <a:t>7</a:t>
            </a:fld>
            <a:endParaRPr lang="en-US" dirty="0">
              <a:solidFill>
                <a:schemeClr val="bg1"/>
              </a:solidFill>
            </a:endParaRPr>
          </a:p>
        </p:txBody>
      </p:sp>
      <p:sp>
        <p:nvSpPr>
          <p:cNvPr id="9" name="Rectangle 8">
            <a:extLst>
              <a:ext uri="{FF2B5EF4-FFF2-40B4-BE49-F238E27FC236}">
                <a16:creationId xmlns:a16="http://schemas.microsoft.com/office/drawing/2014/main" id="{29F8E1F8-71EC-4E58-89BE-D553A9B5CD7E}"/>
              </a:ext>
            </a:extLst>
          </p:cNvPr>
          <p:cNvSpPr/>
          <p:nvPr/>
        </p:nvSpPr>
        <p:spPr>
          <a:xfrm>
            <a:off x="0" y="0"/>
            <a:ext cx="12192000" cy="6166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6459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CD6C7-7B51-4802-AD27-81503DAE8145}"/>
              </a:ext>
            </a:extLst>
          </p:cNvPr>
          <p:cNvSpPr>
            <a:spLocks noGrp="1"/>
          </p:cNvSpPr>
          <p:nvPr>
            <p:ph type="title"/>
          </p:nvPr>
        </p:nvSpPr>
        <p:spPr/>
        <p:txBody>
          <a:bodyPr/>
          <a:lstStyle/>
          <a:p>
            <a:r>
              <a:rPr lang="en-US" dirty="0"/>
              <a:t>Leave Fraud or Protected Leave</a:t>
            </a:r>
          </a:p>
        </p:txBody>
      </p:sp>
      <p:sp>
        <p:nvSpPr>
          <p:cNvPr id="3" name="Content Placeholder 2">
            <a:extLst>
              <a:ext uri="{FF2B5EF4-FFF2-40B4-BE49-F238E27FC236}">
                <a16:creationId xmlns:a16="http://schemas.microsoft.com/office/drawing/2014/main" id="{922223EE-C693-493E-8BAF-C6B540938FBE}"/>
              </a:ext>
            </a:extLst>
          </p:cNvPr>
          <p:cNvSpPr>
            <a:spLocks noGrp="1"/>
          </p:cNvSpPr>
          <p:nvPr>
            <p:ph idx="1"/>
          </p:nvPr>
        </p:nvSpPr>
        <p:spPr/>
        <p:txBody>
          <a:bodyPr/>
          <a:lstStyle/>
          <a:p>
            <a:pPr>
              <a:lnSpc>
                <a:spcPct val="150000"/>
              </a:lnSpc>
              <a:spcBef>
                <a:spcPts val="600"/>
              </a:spcBef>
              <a:spcAft>
                <a:spcPts val="600"/>
              </a:spcAft>
            </a:pPr>
            <a:r>
              <a:rPr lang="en-US" dirty="0"/>
              <a:t>An employee calls in sick with the stomach flu</a:t>
            </a:r>
          </a:p>
          <a:p>
            <a:pPr lvl="1">
              <a:lnSpc>
                <a:spcPct val="150000"/>
              </a:lnSpc>
              <a:spcBef>
                <a:spcPts val="600"/>
              </a:spcBef>
              <a:spcAft>
                <a:spcPts val="600"/>
              </a:spcAft>
            </a:pPr>
            <a:r>
              <a:rPr lang="en-US" sz="2100" dirty="0"/>
              <a:t>You see them posting pictures to Instagram out on a pub crawl with their friends that same day</a:t>
            </a:r>
          </a:p>
          <a:p>
            <a:pPr>
              <a:lnSpc>
                <a:spcPct val="150000"/>
              </a:lnSpc>
              <a:spcBef>
                <a:spcPts val="600"/>
              </a:spcBef>
              <a:spcAft>
                <a:spcPts val="600"/>
              </a:spcAft>
            </a:pPr>
            <a:r>
              <a:rPr lang="en-US" dirty="0"/>
              <a:t>An employee files a WC claim for a back injury that puts them out on leave for 2 weeks</a:t>
            </a:r>
          </a:p>
          <a:p>
            <a:pPr lvl="1">
              <a:lnSpc>
                <a:spcPct val="150000"/>
              </a:lnSpc>
              <a:spcBef>
                <a:spcPts val="600"/>
              </a:spcBef>
              <a:spcAft>
                <a:spcPts val="600"/>
              </a:spcAft>
            </a:pPr>
            <a:r>
              <a:rPr lang="en-US" sz="2100" dirty="0"/>
              <a:t>Through your fitness tracking program, you see they are exceeding their Fitbit step goal each day of their leave</a:t>
            </a:r>
          </a:p>
        </p:txBody>
      </p:sp>
      <p:sp>
        <p:nvSpPr>
          <p:cNvPr id="4" name="Slide Number Placeholder 3">
            <a:extLst>
              <a:ext uri="{FF2B5EF4-FFF2-40B4-BE49-F238E27FC236}">
                <a16:creationId xmlns:a16="http://schemas.microsoft.com/office/drawing/2014/main" id="{0BEF8FFD-D03D-417D-9821-C08458BD7E39}"/>
              </a:ext>
            </a:extLst>
          </p:cNvPr>
          <p:cNvSpPr>
            <a:spLocks noGrp="1"/>
          </p:cNvSpPr>
          <p:nvPr>
            <p:ph type="sldNum" sz="quarter" idx="12"/>
          </p:nvPr>
        </p:nvSpPr>
        <p:spPr/>
        <p:txBody>
          <a:bodyPr/>
          <a:lstStyle/>
          <a:p>
            <a:fld id="{A39C7CAB-3468-4389-9AA7-C16406F73306}" type="slidenum">
              <a:rPr lang="en-US" smtClean="0"/>
              <a:t>8</a:t>
            </a:fld>
            <a:endParaRPr lang="en-US"/>
          </a:p>
        </p:txBody>
      </p:sp>
      <p:sp>
        <p:nvSpPr>
          <p:cNvPr id="5" name="Rectangle 4">
            <a:extLst>
              <a:ext uri="{FF2B5EF4-FFF2-40B4-BE49-F238E27FC236}">
                <a16:creationId xmlns:a16="http://schemas.microsoft.com/office/drawing/2014/main" id="{77F4E4FB-0EC6-444E-9730-B88487242883}"/>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9536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52956-6966-463B-ADDF-1B302DA556B5}"/>
              </a:ext>
            </a:extLst>
          </p:cNvPr>
          <p:cNvSpPr>
            <a:spLocks noGrp="1"/>
          </p:cNvSpPr>
          <p:nvPr>
            <p:ph type="title"/>
          </p:nvPr>
        </p:nvSpPr>
        <p:spPr/>
        <p:txBody>
          <a:bodyPr/>
          <a:lstStyle/>
          <a:p>
            <a:r>
              <a:rPr lang="en-US" dirty="0"/>
              <a:t>Maybe Not So Sick?</a:t>
            </a:r>
          </a:p>
        </p:txBody>
      </p:sp>
      <p:sp>
        <p:nvSpPr>
          <p:cNvPr id="4" name="Slide Number Placeholder 3">
            <a:extLst>
              <a:ext uri="{FF2B5EF4-FFF2-40B4-BE49-F238E27FC236}">
                <a16:creationId xmlns:a16="http://schemas.microsoft.com/office/drawing/2014/main" id="{C20289FE-E51A-483D-A1E6-30E782889322}"/>
              </a:ext>
            </a:extLst>
          </p:cNvPr>
          <p:cNvSpPr>
            <a:spLocks noGrp="1"/>
          </p:cNvSpPr>
          <p:nvPr>
            <p:ph type="sldNum" sz="quarter" idx="12"/>
          </p:nvPr>
        </p:nvSpPr>
        <p:spPr/>
        <p:txBody>
          <a:bodyPr/>
          <a:lstStyle/>
          <a:p>
            <a:fld id="{A39C7CAB-3468-4389-9AA7-C16406F73306}" type="slidenum">
              <a:rPr lang="en-US" smtClean="0"/>
              <a:t>9</a:t>
            </a:fld>
            <a:endParaRPr lang="en-US"/>
          </a:p>
        </p:txBody>
      </p:sp>
      <p:sp>
        <p:nvSpPr>
          <p:cNvPr id="5" name="Rectangle 4">
            <a:extLst>
              <a:ext uri="{FF2B5EF4-FFF2-40B4-BE49-F238E27FC236}">
                <a16:creationId xmlns:a16="http://schemas.microsoft.com/office/drawing/2014/main" id="{B8394B0A-7F97-4B98-AA2F-3AE4F4065602}"/>
              </a:ext>
            </a:extLst>
          </p:cNvPr>
          <p:cNvSpPr/>
          <p:nvPr/>
        </p:nvSpPr>
        <p:spPr>
          <a:xfrm>
            <a:off x="694944" y="1341057"/>
            <a:ext cx="11094720" cy="1097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953F00B-5244-46DC-A97B-7ACF84330467}"/>
              </a:ext>
            </a:extLst>
          </p:cNvPr>
          <p:cNvPicPr>
            <a:picLocks noChangeAspect="1"/>
          </p:cNvPicPr>
          <p:nvPr/>
        </p:nvPicPr>
        <p:blipFill>
          <a:blip r:embed="rId2"/>
          <a:stretch>
            <a:fillRect/>
          </a:stretch>
        </p:blipFill>
        <p:spPr>
          <a:xfrm>
            <a:off x="232410" y="1713547"/>
            <a:ext cx="6172200" cy="4162425"/>
          </a:xfrm>
          <a:prstGeom prst="rect">
            <a:avLst/>
          </a:prstGeom>
        </p:spPr>
      </p:pic>
      <p:pic>
        <p:nvPicPr>
          <p:cNvPr id="10" name="Picture 9">
            <a:extLst>
              <a:ext uri="{FF2B5EF4-FFF2-40B4-BE49-F238E27FC236}">
                <a16:creationId xmlns:a16="http://schemas.microsoft.com/office/drawing/2014/main" id="{EC428A90-4438-4E4B-93F3-D3657032882D}"/>
              </a:ext>
            </a:extLst>
          </p:cNvPr>
          <p:cNvPicPr>
            <a:picLocks noChangeAspect="1"/>
          </p:cNvPicPr>
          <p:nvPr/>
        </p:nvPicPr>
        <p:blipFill>
          <a:blip r:embed="rId3"/>
          <a:stretch>
            <a:fillRect/>
          </a:stretch>
        </p:blipFill>
        <p:spPr>
          <a:xfrm>
            <a:off x="5863590" y="1628140"/>
            <a:ext cx="6328410" cy="2932430"/>
          </a:xfrm>
          <a:prstGeom prst="rect">
            <a:avLst/>
          </a:prstGeom>
        </p:spPr>
      </p:pic>
      <p:sp>
        <p:nvSpPr>
          <p:cNvPr id="11" name="Rectangle 10">
            <a:extLst>
              <a:ext uri="{FF2B5EF4-FFF2-40B4-BE49-F238E27FC236}">
                <a16:creationId xmlns:a16="http://schemas.microsoft.com/office/drawing/2014/main" id="{7A382170-D84F-4A83-8954-27DADBC2DF4B}"/>
              </a:ext>
            </a:extLst>
          </p:cNvPr>
          <p:cNvSpPr/>
          <p:nvPr/>
        </p:nvSpPr>
        <p:spPr>
          <a:xfrm>
            <a:off x="232410" y="1874520"/>
            <a:ext cx="2579370" cy="171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7AEBE03-075C-4BF1-BCE0-141ED4D03878}"/>
              </a:ext>
            </a:extLst>
          </p:cNvPr>
          <p:cNvSpPr/>
          <p:nvPr/>
        </p:nvSpPr>
        <p:spPr>
          <a:xfrm>
            <a:off x="232410" y="3156007"/>
            <a:ext cx="2579370" cy="171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A401482-2313-42B4-8775-236383AD4AC1}"/>
              </a:ext>
            </a:extLst>
          </p:cNvPr>
          <p:cNvSpPr/>
          <p:nvPr/>
        </p:nvSpPr>
        <p:spPr>
          <a:xfrm>
            <a:off x="232410" y="4726306"/>
            <a:ext cx="2579370" cy="171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BB2702B-B090-4228-97A7-9F961DBCAFC5}"/>
              </a:ext>
            </a:extLst>
          </p:cNvPr>
          <p:cNvSpPr/>
          <p:nvPr/>
        </p:nvSpPr>
        <p:spPr>
          <a:xfrm>
            <a:off x="5863590" y="1788795"/>
            <a:ext cx="2672050" cy="1782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499FEBF-331E-4E31-A397-456A39B5C508}"/>
              </a:ext>
            </a:extLst>
          </p:cNvPr>
          <p:cNvSpPr/>
          <p:nvPr/>
        </p:nvSpPr>
        <p:spPr>
          <a:xfrm>
            <a:off x="5863590" y="3264948"/>
            <a:ext cx="2672050" cy="1782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4476AFC-B223-4373-9F2B-29D2FA8C22B2}"/>
              </a:ext>
            </a:extLst>
          </p:cNvPr>
          <p:cNvSpPr/>
          <p:nvPr/>
        </p:nvSpPr>
        <p:spPr>
          <a:xfrm>
            <a:off x="2732567" y="2363628"/>
            <a:ext cx="2658583" cy="1484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0F220F3-70BE-40D4-9A19-06D552E2CDAA}"/>
              </a:ext>
            </a:extLst>
          </p:cNvPr>
          <p:cNvSpPr/>
          <p:nvPr/>
        </p:nvSpPr>
        <p:spPr>
          <a:xfrm>
            <a:off x="232410" y="3910973"/>
            <a:ext cx="2658583" cy="1484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5074EDC-9FDF-4507-A7C7-516712BE9188}"/>
              </a:ext>
            </a:extLst>
          </p:cNvPr>
          <p:cNvSpPr/>
          <p:nvPr/>
        </p:nvSpPr>
        <p:spPr>
          <a:xfrm>
            <a:off x="1989218" y="5238368"/>
            <a:ext cx="2658583" cy="1484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4EF2BE8-3B5B-4B11-82E1-83219B22589E}"/>
              </a:ext>
            </a:extLst>
          </p:cNvPr>
          <p:cNvSpPr/>
          <p:nvPr/>
        </p:nvSpPr>
        <p:spPr>
          <a:xfrm>
            <a:off x="7891307" y="2352469"/>
            <a:ext cx="2658583" cy="1484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54780A7-740B-4258-9ABE-2AF26896299A}"/>
              </a:ext>
            </a:extLst>
          </p:cNvPr>
          <p:cNvSpPr/>
          <p:nvPr/>
        </p:nvSpPr>
        <p:spPr>
          <a:xfrm>
            <a:off x="8330786" y="3835387"/>
            <a:ext cx="2658583" cy="1484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20572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 - &amp;quot;Your Presenter&amp;quot;&quot;/&gt;&lt;property id=&quot;20307&quot; value=&quot;257&quot;/&gt;&lt;/object&gt;&lt;object type=&quot;3&quot; unique_id=&quot;10006&quot;&gt;&lt;property id=&quot;20148&quot; value=&quot;5&quot;/&gt;&lt;property id=&quot;20300&quot; value=&quot;Slide 5 - &amp;quot;Candidate Screening&amp;quot;&quot;/&gt;&lt;property id=&quot;20307&quot; value=&quot;258&quot;/&gt;&lt;/object&gt;&lt;object type=&quot;3&quot; unique_id=&quot;10122&quot;&gt;&lt;property id=&quot;20148&quot; value=&quot;5&quot;/&gt;&lt;property id=&quot;20300&quot; value=&quot;Slide 7 - &amp;quot; During Employment&amp;quot;&quot;/&gt;&lt;property id=&quot;20307&quot; value=&quot;259&quot;/&gt;&lt;/object&gt;&lt;object type=&quot;3&quot; unique_id=&quot;10123&quot;&gt;&lt;property id=&quot;20148&quot; value=&quot;5&quot;/&gt;&lt;property id=&quot;20300&quot; value=&quot;Slide 4 - &amp;quot; Pre-Employment&amp;quot;&quot;/&gt;&lt;property id=&quot;20307&quot; value=&quot;261&quot;/&gt;&lt;/object&gt;&lt;object type=&quot;3&quot; unique_id=&quot;10124&quot;&gt;&lt;property id=&quot;20148&quot; value=&quot;5&quot;/&gt;&lt;property id=&quot;20300&quot; value=&quot;Slide 8 - &amp;quot;Leave Fraud or Protected Leave&amp;quot;&quot;/&gt;&lt;property id=&quot;20307&quot; value=&quot;260&quot;/&gt;&lt;/object&gt;&lt;object type=&quot;3&quot; unique_id=&quot;10125&quot;&gt;&lt;property id=&quot;20148&quot; value=&quot;5&quot;/&gt;&lt;property id=&quot;20300&quot; value=&quot;Slide 10 - &amp;quot;Investigating Violations of Company Policy&amp;quot;&quot;/&gt;&lt;property id=&quot;20307&quot; value=&quot;262&quot;/&gt;&lt;/object&gt;&lt;object type=&quot;3&quot; unique_id=&quot;10126&quot;&gt;&lt;property id=&quot;20148&quot; value=&quot;5&quot;/&gt;&lt;property id=&quot;20300&quot; value=&quot;Slide 12 - &amp;quot;Off-Duty Behavior&amp;quot;&quot;/&gt;&lt;property id=&quot;20307&quot; value=&quot;263&quot;/&gt;&lt;/object&gt;&lt;object type=&quot;3&quot; unique_id=&quot;10127&quot;&gt;&lt;property id=&quot;20148&quot; value=&quot;5&quot;/&gt;&lt;property id=&quot;20300&quot; value=&quot;Slide 13 - &amp;quot;The Case of Caroline&amp;quot;&quot;/&gt;&lt;property id=&quot;20307&quot; value=&quot;264&quot;/&gt;&lt;/object&gt;&lt;object type=&quot;3&quot; unique_id=&quot;10128&quot;&gt;&lt;property id=&quot;20148&quot; value=&quot;5&quot;/&gt;&lt;property id=&quot;20300&quot; value=&quot;Slide 14 - &amp;quot;The Case of Caroline&amp;quot;&quot;/&gt;&lt;property id=&quot;20307&quot; value=&quot;265&quot;/&gt;&lt;/object&gt;&lt;object type=&quot;3&quot; unique_id=&quot;10129&quot;&gt;&lt;property id=&quot;20148&quot; value=&quot;5&quot;/&gt;&lt;property id=&quot;20300&quot; value=&quot;Slide 15 - &amp;quot;California Law (Off-Duty Behaviors and Activities)&amp;quot;&quot;/&gt;&lt;property id=&quot;20307&quot; value=&quot;266&quot;/&gt;&lt;/object&gt;&lt;object type=&quot;3&quot; unique_id=&quot;10131&quot;&gt;&lt;property id=&quot;20148&quot; value=&quot;5&quot;/&gt;&lt;property id=&quot;20300&quot; value=&quot;Slide 16 - &amp;quot;Other Off-Limits Employer Conduct&amp;quot;&quot;/&gt;&lt;property id=&quot;20307&quot; value=&quot;267&quot;/&gt;&lt;/object&gt;&lt;object type=&quot;3&quot; unique_id=&quot;10132&quot;&gt;&lt;property id=&quot;20148&quot; value=&quot;5&quot;/&gt;&lt;property id=&quot;20300&quot; value=&quot;Slide 17 - &amp;quot;Privacy and Social Media&amp;quot;&quot;/&gt;&lt;property id=&quot;20307&quot; value=&quot;269&quot;/&gt;&lt;/object&gt;&lt;object type=&quot;3&quot; unique_id=&quot;10133&quot;&gt;&lt;property id=&quot;20148&quot; value=&quot;5&quot;/&gt;&lt;property id=&quot;20300&quot; value=&quot;Slide 18 - &amp;quot;The Exception&amp;quot;&quot;/&gt;&lt;property id=&quot;20307&quot; value=&quot;270&quot;/&gt;&lt;/object&gt;&lt;object type=&quot;3&quot; unique_id=&quot;10134&quot;&gt;&lt;property id=&quot;20148&quot; value=&quot;5&quot;/&gt;&lt;property id=&quot;20300&quot; value=&quot;Slide 19 - &amp;quot;Other Privacy Protections&amp;quot;&quot;/&gt;&lt;property id=&quot;20307&quot; value=&quot;271&quot;/&gt;&lt;/object&gt;&lt;object type=&quot;3&quot; unique_id=&quot;10135&quot;&gt;&lt;property id=&quot;20148&quot; value=&quot;5&quot;/&gt;&lt;property id=&quot;20300&quot; value=&quot;Slide 21 - &amp;quot;Post-Employment&amp;quot;&quot;/&gt;&lt;property id=&quot;20307&quot; value=&quot;272&quot;/&gt;&lt;/object&gt;&lt;object type=&quot;3&quot; unique_id=&quot;10136&quot;&gt;&lt;property id=&quot;20148&quot; value=&quot;5&quot;/&gt;&lt;property id=&quot;20300&quot; value=&quot;Slide 22 - &amp;quot;Social Media as a Megaphone&amp;quot;&quot;/&gt;&lt;property id=&quot;20307&quot; value=&quot;273&quot;/&gt;&lt;/object&gt;&lt;object type=&quot;3&quot; unique_id=&quot;10137&quot;&gt;&lt;property id=&quot;20148&quot; value=&quot;5&quot;/&gt;&lt;property id=&quot;20300&quot; value=&quot;Slide 23 - &amp;quot;Best Practices&amp;quot;&quot;/&gt;&lt;property id=&quot;20307&quot; value=&quot;274&quot;/&gt;&lt;/object&gt;&lt;object type=&quot;3&quot; unique_id=&quot;10138&quot;&gt;&lt;property id=&quot;20148&quot; value=&quot;5&quot;/&gt;&lt;property id=&quot;20300&quot; value=&quot;Slide 24 - &amp;quot;Writing Your Policy&amp;quot;&quot;/&gt;&lt;property id=&quot;20307&quot; value=&quot;275&quot;/&gt;&lt;/object&gt;&lt;object type=&quot;3&quot; unique_id=&quot;10139&quot;&gt;&lt;property id=&quot;20148&quot; value=&quot;5&quot;/&gt;&lt;property id=&quot;20300&quot; value=&quot;Slide 25 - &amp;quot;Writing Your Policy&amp;quot;&quot;/&gt;&lt;property id=&quot;20307&quot; value=&quot;276&quot;/&gt;&lt;/object&gt;&lt;object type=&quot;3&quot; unique_id=&quot;10140&quot;&gt;&lt;property id=&quot;20148&quot; value=&quot;5&quot;/&gt;&lt;property id=&quot;20300&quot; value=&quot;Slide 27 - &amp;quot;We value your feedback&amp;quot;&quot;/&gt;&lt;property id=&quot;20307&quot; value=&quot;279&quot;/&gt;&lt;/object&gt;&lt;object type=&quot;3&quot; unique_id=&quot;10247&quot;&gt;&lt;property id=&quot;20148&quot; value=&quot;5&quot;/&gt;&lt;property id=&quot;20300&quot; value=&quot;Slide 9 - &amp;quot;Maybe Not So Sick?&amp;quot;&quot;/&gt;&lt;property id=&quot;20307&quot; value=&quot;280&quot;/&gt;&lt;/object&gt;&lt;object type=&quot;3&quot; unique_id=&quot;10687&quot;&gt;&lt;property id=&quot;20148&quot; value=&quot;5&quot;/&gt;&lt;property id=&quot;20300&quot; value=&quot;Slide 6 - &amp;quot;Candidate Screening&amp;quot;&quot;/&gt;&lt;property id=&quot;20307&quot; value=&quot;282&quot;/&gt;&lt;/object&gt;&lt;object type=&quot;3&quot; unique_id=&quot;10688&quot;&gt;&lt;property id=&quot;20148&quot; value=&quot;5&quot;/&gt;&lt;property id=&quot;20300&quot; value=&quot;Slide 11 - &amp;quot;Hits to Company Image&amp;quot;&quot;/&gt;&lt;property id=&quot;20307&quot; value=&quot;283&quot;/&gt;&lt;/object&gt;&lt;object type=&quot;3&quot; unique_id=&quot;10690&quot;&gt;&lt;property id=&quot;20148&quot; value=&quot;5&quot;/&gt;&lt;property id=&quot;20300&quot; value=&quot;Slide 26 - &amp;quot;Putting Your Policy Into Practice&amp;quot;&quot;/&gt;&lt;property id=&quot;20307&quot; value=&quot;285&quot;/&gt;&lt;/object&gt;&lt;object type=&quot;3&quot; unique_id=&quot;11065&quot;&gt;&lt;property id=&quot;20148&quot; value=&quot;5&quot;/&gt;&lt;property id=&quot;20300&quot; value=&quot;Slide 3 - &amp;quot;Today’s Seminar Will Cover&amp;quot;&quot;/&gt;&lt;property id=&quot;20307&quot; value=&quot;293&quot;/&gt;&lt;/object&gt;&lt;object type=&quot;3&quot; unique_id=&quot;11066&quot;&gt;&lt;property id=&quot;20148&quot; value=&quot;5&quot;/&gt;&lt;property id=&quot;20300&quot; value=&quot;Slide 20 - &amp;quot;HIPAA&amp;quot;&quot;/&gt;&lt;property id=&quot;20307&quot; value=&quot;291&quot;/&gt;&lt;/object&gt;&lt;object type=&quot;3&quot; unique_id=&quot;11162&quot;&gt;&lt;property id=&quot;20148&quot; value=&quot;5&quot;/&gt;&lt;property id=&quot;20300&quot; value=&quot;Slide 1 - &amp;quot;Savvy Navigation of the Social Media Swamp&amp;quot;&quot;/&gt;&lt;property id=&quot;20307&quot; value=&quot;295&quot;/&gt;&lt;/object&gt;&lt;object type=&quot;3&quot; unique_id=&quot;11163&quot;&gt;&lt;property id=&quot;20148&quot; value=&quot;5&quot;/&gt;&lt;property id=&quot;20300&quot; value=&quot;Slide 28 - &amp;quot;Your Presenter&amp;quot;&quot;/&gt;&lt;property id=&quot;20307&quot; value=&quot;294&quot;/&gt;&lt;/object&gt;&lt;object type=&quot;3&quot; unique_id=&quot;11164&quot;&gt;&lt;property id=&quot;20148&quot; value=&quot;5&quot;/&gt;&lt;property id=&quot;20300&quot; value=&quot;Slide 29 - &amp;quot;Savvy Navigation of the Social Media Swamp&amp;quot;&quot;/&gt;&lt;property id=&quot;20307&quot; value=&quot;29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1120</Words>
  <Application>Microsoft Office PowerPoint</Application>
  <PresentationFormat>Widescreen</PresentationFormat>
  <Paragraphs>188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Office Theme</vt:lpstr>
      <vt:lpstr>Savvy Navigation of the Social Media Swamp</vt:lpstr>
      <vt:lpstr>Your Presenter</vt:lpstr>
      <vt:lpstr>Today’s Seminar Will Cover</vt:lpstr>
      <vt:lpstr> Pre-Employment</vt:lpstr>
      <vt:lpstr>Candidate Screening</vt:lpstr>
      <vt:lpstr>Candidate Screening</vt:lpstr>
      <vt:lpstr> During Employment</vt:lpstr>
      <vt:lpstr>Leave Fraud or Protected Leave</vt:lpstr>
      <vt:lpstr>Maybe Not So Sick?</vt:lpstr>
      <vt:lpstr>Investigating Violations of Company Policy</vt:lpstr>
      <vt:lpstr>Hits to Company Image</vt:lpstr>
      <vt:lpstr>Off-Duty Behavior</vt:lpstr>
      <vt:lpstr>The Case of Caroline</vt:lpstr>
      <vt:lpstr>The Case of Caroline</vt:lpstr>
      <vt:lpstr>California Law (Off-Duty Behaviors and Activities)</vt:lpstr>
      <vt:lpstr>Other Off-Limits Employer Conduct</vt:lpstr>
      <vt:lpstr>Privacy and Social Media</vt:lpstr>
      <vt:lpstr>The Exception</vt:lpstr>
      <vt:lpstr>Other Privacy Protections</vt:lpstr>
      <vt:lpstr>HIPAA</vt:lpstr>
      <vt:lpstr>Post-Employment</vt:lpstr>
      <vt:lpstr>Social Media as a Megaphone</vt:lpstr>
      <vt:lpstr>Best Practices</vt:lpstr>
      <vt:lpstr>Writing Your Policy</vt:lpstr>
      <vt:lpstr>Writing Your Policy</vt:lpstr>
      <vt:lpstr>Putting Your Policy Into Practice</vt:lpstr>
      <vt:lpstr>We value your feedback</vt:lpstr>
      <vt:lpstr>Your Presenter</vt:lpstr>
      <vt:lpstr>Savvy Navigation of the Social Media Swamp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and Privacy</dc:title>
  <dc:creator>Mollie Montgomery</dc:creator>
  <cp:lastModifiedBy>Denise Montecino</cp:lastModifiedBy>
  <cp:revision>48</cp:revision>
  <dcterms:created xsi:type="dcterms:W3CDTF">2018-07-23T20:39:01Z</dcterms:created>
  <dcterms:modified xsi:type="dcterms:W3CDTF">2018-10-10T06:50:39Z</dcterms:modified>
</cp:coreProperties>
</file>