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2"/>
  </p:notesMasterIdLst>
  <p:sldIdLst>
    <p:sldId id="256" r:id="rId2"/>
    <p:sldId id="275" r:id="rId3"/>
    <p:sldId id="279" r:id="rId4"/>
    <p:sldId id="281" r:id="rId5"/>
    <p:sldId id="282" r:id="rId6"/>
    <p:sldId id="280" r:id="rId7"/>
    <p:sldId id="287" r:id="rId8"/>
    <p:sldId id="257" r:id="rId9"/>
    <p:sldId id="283" r:id="rId10"/>
    <p:sldId id="284" r:id="rId11"/>
    <p:sldId id="285" r:id="rId12"/>
    <p:sldId id="286" r:id="rId13"/>
    <p:sldId id="258" r:id="rId14"/>
    <p:sldId id="288" r:id="rId15"/>
    <p:sldId id="289" r:id="rId16"/>
    <p:sldId id="291" r:id="rId17"/>
    <p:sldId id="292" r:id="rId18"/>
    <p:sldId id="293" r:id="rId19"/>
    <p:sldId id="294"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047"/>
    <a:srgbClr val="EF490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0DBEE-70AB-4EF2-BB59-D67EC9891842}" v="284" dt="2018-10-09T22:12:55.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1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F3E69-CCD6-45D3-A993-D930E398A45B}" type="datetimeFigureOut">
              <a:rPr lang="en-US" smtClean="0"/>
              <a:t>10/9/2018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81F54-81AF-442E-8570-F84706BF446B}" type="slidenum">
              <a:rPr lang="en-US" smtClean="0"/>
              <a:t>‹#›</a:t>
            </a:fld>
            <a:endParaRPr lang="en-US"/>
          </a:p>
        </p:txBody>
      </p:sp>
    </p:spTree>
    <p:extLst>
      <p:ext uri="{BB962C8B-B14F-4D97-AF65-F5344CB8AC3E}">
        <p14:creationId xmlns:p14="http://schemas.microsoft.com/office/powerpoint/2010/main" val="329563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study by Leadership IQ,  a global leadership training and research company, 46% of newly-hired employees will fail within 18 months. But contrary to popular belief, technical skills are not the primary reason why new hires fail; instead, poor interpersonal skills dominate the list, flaws which many of their managers admit were overlooked during the job interview process.</a:t>
            </a:r>
          </a:p>
        </p:txBody>
      </p:sp>
      <p:sp>
        <p:nvSpPr>
          <p:cNvPr id="4" name="Slide Number Placeholder 3"/>
          <p:cNvSpPr>
            <a:spLocks noGrp="1"/>
          </p:cNvSpPr>
          <p:nvPr>
            <p:ph type="sldNum" sz="quarter" idx="5"/>
          </p:nvPr>
        </p:nvSpPr>
        <p:spPr/>
        <p:txBody>
          <a:bodyPr/>
          <a:lstStyle/>
          <a:p>
            <a:fld id="{D8F81F54-81AF-442E-8570-F84706BF446B}" type="slidenum">
              <a:rPr lang="en-US" smtClean="0"/>
              <a:t>10</a:t>
            </a:fld>
            <a:endParaRPr lang="en-US"/>
          </a:p>
        </p:txBody>
      </p:sp>
    </p:spTree>
    <p:extLst>
      <p:ext uri="{BB962C8B-B14F-4D97-AF65-F5344CB8AC3E}">
        <p14:creationId xmlns:p14="http://schemas.microsoft.com/office/powerpoint/2010/main" val="4176110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10/9/2018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10/9/2018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10/9/2018</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fficevibe.com/blog/disengaged-employees-infographi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50000"/>
              </a:schemeClr>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4267200"/>
            <a:ext cx="6400800" cy="2422525"/>
          </a:xfrm>
        </p:spPr>
        <p:txBody>
          <a:bodyPr>
            <a:normAutofit/>
          </a:bodyPr>
          <a:lstStyle/>
          <a:p>
            <a:r>
              <a:rPr lang="en-US" sz="5400" dirty="0">
                <a:ln>
                  <a:solidFill>
                    <a:srgbClr val="0070C0"/>
                  </a:solidFill>
                </a:ln>
                <a:solidFill>
                  <a:srgbClr val="0070C0"/>
                </a:solidFill>
                <a:latin typeface="Bell MT" panose="02020503060305020303" pitchFamily="18" charset="0"/>
              </a:rPr>
              <a:t>Dana Martin</a:t>
            </a:r>
          </a:p>
          <a:p>
            <a:r>
              <a:rPr lang="en-US" sz="3200" dirty="0">
                <a:latin typeface="Georgia" panose="02040502050405020303" pitchFamily="18" charset="0"/>
              </a:rPr>
              <a:t>Workplace Escapes</a:t>
            </a:r>
          </a:p>
          <a:p>
            <a:r>
              <a:rPr lang="en-US" sz="3200" dirty="0">
                <a:latin typeface="Georgia" panose="02040502050405020303" pitchFamily="18" charset="0"/>
              </a:rPr>
              <a:t>Schoolhouse Escapes</a:t>
            </a:r>
          </a:p>
        </p:txBody>
      </p:sp>
      <p:sp>
        <p:nvSpPr>
          <p:cNvPr id="3" name="Title 2"/>
          <p:cNvSpPr>
            <a:spLocks noGrp="1"/>
          </p:cNvSpPr>
          <p:nvPr>
            <p:ph type="ctrTitle"/>
          </p:nvPr>
        </p:nvSpPr>
        <p:spPr/>
        <p:txBody>
          <a:bodyPr/>
          <a:lstStyle/>
          <a:p>
            <a:r>
              <a:rPr lang="en-US" sz="6000" dirty="0"/>
              <a:t>10 Business lessons learned using escape games</a:t>
            </a:r>
          </a:p>
        </p:txBody>
      </p:sp>
    </p:spTree>
    <p:extLst>
      <p:ext uri="{BB962C8B-B14F-4D97-AF65-F5344CB8AC3E}">
        <p14:creationId xmlns:p14="http://schemas.microsoft.com/office/powerpoint/2010/main" val="101680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579438"/>
          </a:xfrm>
        </p:spPr>
        <p:txBody>
          <a:bodyPr/>
          <a:lstStyle/>
          <a:p>
            <a:r>
              <a:rPr lang="en-US" sz="3200" dirty="0">
                <a:solidFill>
                  <a:srgbClr val="E5B047"/>
                </a:solidFill>
              </a:rPr>
              <a:t>How can companies use escape games?</a:t>
            </a:r>
            <a:endParaRPr lang="en-US" sz="1800" i="1" dirty="0">
              <a:solidFill>
                <a:srgbClr val="E5B047"/>
              </a:solidFill>
              <a:latin typeface="Georgia" panose="02040502050405020303" pitchFamily="18" charset="0"/>
              <a:cs typeface="Arial" panose="020B0604020202020204" pitchFamily="34" charset="0"/>
            </a:endParaRPr>
          </a:p>
        </p:txBody>
      </p:sp>
      <p:sp>
        <p:nvSpPr>
          <p:cNvPr id="5" name="Text Placeholder 4"/>
          <p:cNvSpPr>
            <a:spLocks noGrp="1"/>
          </p:cNvSpPr>
          <p:nvPr>
            <p:ph sz="quarter" idx="13"/>
          </p:nvPr>
        </p:nvSpPr>
        <p:spPr>
          <a:xfrm>
            <a:off x="304800" y="990600"/>
            <a:ext cx="8534400" cy="5592762"/>
          </a:xfrm>
        </p:spPr>
        <p:txBody>
          <a:bodyPr>
            <a:normAutofit/>
          </a:bodyPr>
          <a:lstStyle/>
          <a:p>
            <a:r>
              <a:rPr lang="en-US" sz="2800" dirty="0">
                <a:latin typeface="Arial" panose="020B0604020202020204" pitchFamily="34" charset="0"/>
                <a:cs typeface="Arial" panose="020B0604020202020204" pitchFamily="34" charset="0"/>
              </a:rPr>
              <a:t>Integration of new hires</a:t>
            </a:r>
          </a:p>
          <a:p>
            <a:pPr lvl="1">
              <a:buFont typeface="+mj-lt"/>
              <a:buAutoNum type="arabicPeriod"/>
            </a:pPr>
            <a:r>
              <a:rPr lang="en-US" sz="2100" dirty="0"/>
              <a:t>With this assessment, the focus isn't only put on the individual, but also on the collaboration of the individuals within a group or team. How do they work, communicate, cooperate with each other? Where are the potential areas of conflict?</a:t>
            </a:r>
          </a:p>
          <a:p>
            <a:pPr lvl="1">
              <a:buFont typeface="+mj-lt"/>
              <a:buAutoNum type="arabicPeriod"/>
            </a:pPr>
            <a:r>
              <a:rPr lang="en-US" sz="2100" dirty="0"/>
              <a:t>Coachability, emotional intelligence, motivation and temperament are much more predictive of a new hire’s success or failure. Do technical skills really matter if the employee isn’t open to improving, alienates new coworkers, lacks emotional intelligence and has the wrong personality for the job? </a:t>
            </a:r>
          </a:p>
          <a:p>
            <a:pPr lvl="1">
              <a:buFont typeface="+mj-lt"/>
              <a:buAutoNum type="arabicPeriod"/>
            </a:pPr>
            <a:r>
              <a:rPr lang="en-US" sz="2100" dirty="0"/>
              <a:t>Observe how candidates interact with other team members, whether or not they are able to listen and communicate, and how valuable their ideas and propositions were when formulated under stressful conditions. Candidates must prove they are willing to succeed collectively, not just individually.</a:t>
            </a:r>
          </a:p>
        </p:txBody>
      </p:sp>
    </p:spTree>
    <p:extLst>
      <p:ext uri="{BB962C8B-B14F-4D97-AF65-F5344CB8AC3E}">
        <p14:creationId xmlns:p14="http://schemas.microsoft.com/office/powerpoint/2010/main" val="4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7924800" cy="579438"/>
          </a:xfrm>
        </p:spPr>
        <p:txBody>
          <a:bodyPr/>
          <a:lstStyle/>
          <a:p>
            <a:r>
              <a:rPr lang="en-US" sz="3200" dirty="0">
                <a:solidFill>
                  <a:srgbClr val="E5B047"/>
                </a:solidFill>
              </a:rPr>
              <a:t>How can companies use escape games?</a:t>
            </a:r>
            <a:endParaRPr lang="en-US" sz="1800" i="1" dirty="0">
              <a:solidFill>
                <a:srgbClr val="E5B047"/>
              </a:solidFill>
              <a:latin typeface="Georgia" panose="02040502050405020303" pitchFamily="18" charset="0"/>
              <a:cs typeface="Arial" panose="020B0604020202020204" pitchFamily="34" charset="0"/>
            </a:endParaRPr>
          </a:p>
        </p:txBody>
      </p:sp>
      <p:sp>
        <p:nvSpPr>
          <p:cNvPr id="5" name="Text Placeholder 4"/>
          <p:cNvSpPr>
            <a:spLocks noGrp="1"/>
          </p:cNvSpPr>
          <p:nvPr>
            <p:ph sz="quarter" idx="13"/>
          </p:nvPr>
        </p:nvSpPr>
        <p:spPr>
          <a:xfrm>
            <a:off x="609600" y="1600200"/>
            <a:ext cx="8229600" cy="4114800"/>
          </a:xfrm>
        </p:spPr>
        <p:txBody>
          <a:bodyPr>
            <a:normAutofit/>
          </a:bodyPr>
          <a:lstStyle/>
          <a:p>
            <a:r>
              <a:rPr lang="en-US" sz="2800" dirty="0">
                <a:latin typeface="Arial" panose="020B0604020202020204" pitchFamily="34" charset="0"/>
                <a:cs typeface="Arial" panose="020B0604020202020204" pitchFamily="34" charset="0"/>
              </a:rPr>
              <a:t>Leadership development</a:t>
            </a:r>
          </a:p>
          <a:p>
            <a:pPr lvl="1">
              <a:buFont typeface="+mj-lt"/>
              <a:buAutoNum type="arabicPeriod"/>
            </a:pPr>
            <a:r>
              <a:rPr lang="en-US" sz="2200" dirty="0"/>
              <a:t>These games are designed in such a way that one person alone cannot solve everything on time. They place an emphasis on teamwork, motivating each participant to use their unique skills and abilities to contribute. </a:t>
            </a:r>
          </a:p>
          <a:p>
            <a:pPr lvl="1">
              <a:buFont typeface="+mj-lt"/>
              <a:buAutoNum type="arabicPeriod"/>
            </a:pPr>
            <a:r>
              <a:rPr lang="en-US" sz="2200" dirty="0"/>
              <a:t>This is a unique opportunity to see who in your organization may have hidden leadership capabilities. </a:t>
            </a:r>
          </a:p>
          <a:p>
            <a:pPr lvl="1">
              <a:buFont typeface="+mj-lt"/>
              <a:buAutoNum type="arabicPeriod"/>
            </a:pPr>
            <a:r>
              <a:rPr lang="en-US" sz="2200" dirty="0"/>
              <a:t>The smartest person in the office isn’t always the one who saves the day.</a:t>
            </a:r>
          </a:p>
          <a:p>
            <a:pPr lvl="1">
              <a:buFont typeface="+mj-lt"/>
              <a:buAutoNum type="arabicPeriod"/>
            </a:pPr>
            <a:endParaRPr lang="en-US" dirty="0"/>
          </a:p>
        </p:txBody>
      </p:sp>
    </p:spTree>
    <p:extLst>
      <p:ext uri="{BB962C8B-B14F-4D97-AF65-F5344CB8AC3E}">
        <p14:creationId xmlns:p14="http://schemas.microsoft.com/office/powerpoint/2010/main" val="2044747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87362"/>
            <a:ext cx="7924800" cy="655638"/>
          </a:xfrm>
        </p:spPr>
        <p:txBody>
          <a:bodyPr/>
          <a:lstStyle/>
          <a:p>
            <a:r>
              <a:rPr lang="en-US" sz="3200" dirty="0">
                <a:solidFill>
                  <a:srgbClr val="E5B047"/>
                </a:solidFill>
              </a:rPr>
              <a:t>How can companies use escape games?</a:t>
            </a:r>
            <a:endParaRPr lang="en-US" sz="1800" i="1" dirty="0">
              <a:solidFill>
                <a:srgbClr val="E5B047"/>
              </a:solidFill>
              <a:latin typeface="Georgia" panose="02040502050405020303" pitchFamily="18" charset="0"/>
              <a:cs typeface="Arial" panose="020B0604020202020204" pitchFamily="34" charset="0"/>
            </a:endParaRPr>
          </a:p>
        </p:txBody>
      </p:sp>
      <p:sp>
        <p:nvSpPr>
          <p:cNvPr id="5" name="Text Placeholder 4"/>
          <p:cNvSpPr>
            <a:spLocks noGrp="1"/>
          </p:cNvSpPr>
          <p:nvPr>
            <p:ph sz="quarter" idx="13"/>
          </p:nvPr>
        </p:nvSpPr>
        <p:spPr>
          <a:xfrm>
            <a:off x="609600" y="1600200"/>
            <a:ext cx="8229600" cy="4114800"/>
          </a:xfrm>
        </p:spPr>
        <p:txBody>
          <a:bodyPr>
            <a:normAutofit lnSpcReduction="10000"/>
          </a:bodyPr>
          <a:lstStyle/>
          <a:p>
            <a:r>
              <a:rPr lang="en-US" sz="2800" dirty="0">
                <a:latin typeface="Arial" panose="020B0604020202020204" pitchFamily="34" charset="0"/>
                <a:cs typeface="Arial" panose="020B0604020202020204" pitchFamily="34" charset="0"/>
              </a:rPr>
              <a:t>Training and Assessment</a:t>
            </a:r>
          </a:p>
          <a:p>
            <a:pPr lvl="1">
              <a:buFont typeface="+mj-lt"/>
              <a:buAutoNum type="arabicPeriod"/>
            </a:pPr>
            <a:r>
              <a:rPr lang="en-US" sz="2400" dirty="0"/>
              <a:t>“Plotter vs </a:t>
            </a:r>
            <a:r>
              <a:rPr lang="en-US" sz="2400" dirty="0" err="1"/>
              <a:t>Pantser</a:t>
            </a:r>
            <a:r>
              <a:rPr lang="en-US" sz="2400" dirty="0"/>
              <a:t>”</a:t>
            </a:r>
          </a:p>
          <a:p>
            <a:pPr lvl="1">
              <a:buFont typeface="+mj-lt"/>
              <a:buAutoNum type="arabicPeriod"/>
            </a:pPr>
            <a:r>
              <a:rPr lang="en-US" sz="2400" dirty="0"/>
              <a:t>Who is creative?</a:t>
            </a:r>
          </a:p>
          <a:p>
            <a:pPr lvl="1">
              <a:buFont typeface="+mj-lt"/>
              <a:buAutoNum type="arabicPeriod"/>
            </a:pPr>
            <a:r>
              <a:rPr lang="en-US" sz="2400" dirty="0"/>
              <a:t>Who is the detail person?</a:t>
            </a:r>
          </a:p>
          <a:p>
            <a:pPr lvl="1">
              <a:buFont typeface="+mj-lt"/>
              <a:buAutoNum type="arabicPeriod"/>
            </a:pPr>
            <a:r>
              <a:rPr lang="en-US" sz="2400" dirty="0"/>
              <a:t>Who is organized?</a:t>
            </a:r>
          </a:p>
          <a:p>
            <a:pPr lvl="1">
              <a:buFont typeface="+mj-lt"/>
              <a:buAutoNum type="arabicPeriod"/>
            </a:pPr>
            <a:r>
              <a:rPr lang="en-US" sz="2400" dirty="0"/>
              <a:t>Who is the realist?</a:t>
            </a:r>
          </a:p>
          <a:p>
            <a:pPr lvl="1">
              <a:buFont typeface="+mj-lt"/>
              <a:buAutoNum type="arabicPeriod"/>
            </a:pPr>
            <a:r>
              <a:rPr lang="en-US" sz="2400" dirty="0"/>
              <a:t>Who is the “judger?”</a:t>
            </a:r>
          </a:p>
          <a:p>
            <a:pPr lvl="1">
              <a:buFont typeface="+mj-lt"/>
              <a:buAutoNum type="arabicPeriod"/>
            </a:pPr>
            <a:r>
              <a:rPr lang="en-US" sz="2400" dirty="0"/>
              <a:t>Who gives up?</a:t>
            </a:r>
          </a:p>
          <a:p>
            <a:pPr lvl="1">
              <a:buFont typeface="+mj-lt"/>
              <a:buAutoNum type="arabicPeriod"/>
            </a:pPr>
            <a:endParaRPr lang="en-US" dirty="0"/>
          </a:p>
        </p:txBody>
      </p:sp>
    </p:spTree>
    <p:extLst>
      <p:ext uri="{BB962C8B-B14F-4D97-AF65-F5344CB8AC3E}">
        <p14:creationId xmlns:p14="http://schemas.microsoft.com/office/powerpoint/2010/main" val="1279282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B8D809-5A23-4B0B-B6BC-8B40F768B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98" y="475509"/>
            <a:ext cx="7658402" cy="4758253"/>
          </a:xfrm>
          <a:prstGeom prst="rect">
            <a:avLst/>
          </a:prstGeom>
        </p:spPr>
      </p:pic>
      <p:sp>
        <p:nvSpPr>
          <p:cNvPr id="9" name="TextBox 8">
            <a:extLst>
              <a:ext uri="{FF2B5EF4-FFF2-40B4-BE49-F238E27FC236}">
                <a16:creationId xmlns:a16="http://schemas.microsoft.com/office/drawing/2014/main" id="{C367B8BF-4F03-4498-A1BE-BD8F49AE793A}"/>
              </a:ext>
            </a:extLst>
          </p:cNvPr>
          <p:cNvSpPr txBox="1"/>
          <p:nvPr/>
        </p:nvSpPr>
        <p:spPr>
          <a:xfrm>
            <a:off x="1371600" y="5334000"/>
            <a:ext cx="6477000" cy="646331"/>
          </a:xfrm>
          <a:prstGeom prst="rect">
            <a:avLst/>
          </a:prstGeom>
          <a:noFill/>
        </p:spPr>
        <p:txBody>
          <a:bodyPr wrap="square" rtlCol="0">
            <a:spAutoFit/>
          </a:bodyPr>
          <a:lstStyle/>
          <a:p>
            <a:r>
              <a:rPr lang="en-US" dirty="0"/>
              <a:t>Officevibe.com “</a:t>
            </a:r>
            <a:r>
              <a:rPr lang="en-US" b="1" dirty="0"/>
              <a:t>10 Shocking Statistics About Disengaged Employees”</a:t>
            </a:r>
          </a:p>
          <a:p>
            <a:endParaRPr lang="en-US" dirty="0"/>
          </a:p>
        </p:txBody>
      </p:sp>
    </p:spTree>
    <p:extLst>
      <p:ext uri="{BB962C8B-B14F-4D97-AF65-F5344CB8AC3E}">
        <p14:creationId xmlns:p14="http://schemas.microsoft.com/office/powerpoint/2010/main" val="4217409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EF317-E1FA-416D-AC5F-25A1D43674F9}"/>
              </a:ext>
            </a:extLst>
          </p:cNvPr>
          <p:cNvSpPr>
            <a:spLocks noGrp="1"/>
          </p:cNvSpPr>
          <p:nvPr>
            <p:ph sz="quarter" idx="13"/>
          </p:nvPr>
        </p:nvSpPr>
        <p:spPr>
          <a:xfrm>
            <a:off x="152400" y="1981200"/>
            <a:ext cx="8610600" cy="4343400"/>
          </a:xfrm>
        </p:spPr>
        <p:txBody>
          <a:bodyPr>
            <a:normAutofit fontScale="92500" lnSpcReduction="10000"/>
          </a:bodyPr>
          <a:lstStyle/>
          <a:p>
            <a:r>
              <a:rPr lang="en-US" sz="2600" dirty="0">
                <a:solidFill>
                  <a:srgbClr val="00B0F0"/>
                </a:solidFill>
              </a:rPr>
              <a:t>Which of my employees can actually think critically?</a:t>
            </a:r>
          </a:p>
          <a:p>
            <a:pPr lvl="1"/>
            <a:r>
              <a:rPr lang="en-US" sz="2000" dirty="0"/>
              <a:t>The games are structured in a unique and engaging environment that causes the players to think resourcefully and quickly. By using their competitive nature, players are compelled to use their thinking skills to solve the mystery of the game room. </a:t>
            </a:r>
            <a:r>
              <a:rPr lang="en-US" sz="2000" b="1" dirty="0">
                <a:solidFill>
                  <a:schemeClr val="tx2">
                    <a:lumMod val="60000"/>
                    <a:lumOff val="40000"/>
                  </a:schemeClr>
                </a:solidFill>
              </a:rPr>
              <a:t>Thinking is one of the most important cognitive skills to use in this activity.</a:t>
            </a:r>
            <a:r>
              <a:rPr lang="en-US" sz="2000" dirty="0"/>
              <a:t> The players will literally grasp how to use thinking as the way to escape from the game room.</a:t>
            </a:r>
          </a:p>
          <a:p>
            <a:r>
              <a:rPr lang="en-US" sz="2600" dirty="0">
                <a:solidFill>
                  <a:srgbClr val="00B0F0"/>
                </a:solidFill>
              </a:rPr>
              <a:t>How well do they communicate with one another?</a:t>
            </a:r>
          </a:p>
          <a:p>
            <a:pPr lvl="1"/>
            <a:r>
              <a:rPr lang="en-US" sz="2000" dirty="0"/>
              <a:t>There are those who use cutting language and those who know how to bounce on an idea emitted by a colleague. Faced with stress and the necessity to collaborate with others, employees will reveal their authentic communication methods. With so much going on in the room, participants must make sure their idea or discovery is heard by the group. Communication skills for all are heightened in this scenario with the added time pressure! </a:t>
            </a:r>
          </a:p>
        </p:txBody>
      </p:sp>
      <p:pic>
        <p:nvPicPr>
          <p:cNvPr id="9" name="Picture 8">
            <a:extLst>
              <a:ext uri="{FF2B5EF4-FFF2-40B4-BE49-F238E27FC236}">
                <a16:creationId xmlns:a16="http://schemas.microsoft.com/office/drawing/2014/main" id="{70C42733-7E22-4EC9-9FE7-787FA079E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5"/>
            <a:ext cx="9143999" cy="1740092"/>
          </a:xfrm>
          <a:prstGeom prst="rect">
            <a:avLst/>
          </a:prstGeom>
        </p:spPr>
      </p:pic>
    </p:spTree>
    <p:extLst>
      <p:ext uri="{BB962C8B-B14F-4D97-AF65-F5344CB8AC3E}">
        <p14:creationId xmlns:p14="http://schemas.microsoft.com/office/powerpoint/2010/main" val="16910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EF317-E1FA-416D-AC5F-25A1D43674F9}"/>
              </a:ext>
            </a:extLst>
          </p:cNvPr>
          <p:cNvSpPr>
            <a:spLocks noGrp="1"/>
          </p:cNvSpPr>
          <p:nvPr>
            <p:ph sz="quarter" idx="13"/>
          </p:nvPr>
        </p:nvSpPr>
        <p:spPr>
          <a:xfrm>
            <a:off x="266700" y="1905000"/>
            <a:ext cx="8610600" cy="4114800"/>
          </a:xfrm>
        </p:spPr>
        <p:txBody>
          <a:bodyPr>
            <a:normAutofit lnSpcReduction="10000"/>
          </a:bodyPr>
          <a:lstStyle/>
          <a:p>
            <a:r>
              <a:rPr lang="en-US" sz="2600" dirty="0">
                <a:solidFill>
                  <a:srgbClr val="00B0F0"/>
                </a:solidFill>
              </a:rPr>
              <a:t>Who has the best problem-solving skills?</a:t>
            </a:r>
          </a:p>
          <a:p>
            <a:pPr lvl="1"/>
            <a:r>
              <a:rPr lang="en-US" sz="2000" dirty="0"/>
              <a:t>Can they think on their feet or do they need some guidance? Everyone on the team is equal and could very easily hold the creative genius inside of them that is required to find the key. Traditional training programs may not reveal a hidden problem solver on your staff. </a:t>
            </a:r>
          </a:p>
          <a:p>
            <a:r>
              <a:rPr lang="en-US" sz="2600" dirty="0">
                <a:solidFill>
                  <a:srgbClr val="00B0F0"/>
                </a:solidFill>
              </a:rPr>
              <a:t>Do my employees use their time wisely?</a:t>
            </a:r>
            <a:endParaRPr lang="en-US" sz="2000" dirty="0">
              <a:solidFill>
                <a:srgbClr val="00B0F0"/>
              </a:solidFill>
            </a:endParaRPr>
          </a:p>
          <a:p>
            <a:pPr lvl="1"/>
            <a:r>
              <a:rPr lang="en-US" sz="2000" dirty="0"/>
              <a:t>In an escape room, I can see if the team member gets flustered or takes a calm, collected approach to solving the puzzles presented. </a:t>
            </a:r>
          </a:p>
          <a:p>
            <a:pPr lvl="1"/>
            <a:r>
              <a:rPr lang="en-US" sz="2000" dirty="0"/>
              <a:t>How much time do they spend on meaningless tasks?</a:t>
            </a:r>
          </a:p>
          <a:p>
            <a:pPr lvl="1"/>
            <a:r>
              <a:rPr lang="en-US" sz="2000" dirty="0"/>
              <a:t>The time constraint under some sort of threat can be a meaningful way to observe time management skills.</a:t>
            </a:r>
          </a:p>
        </p:txBody>
      </p:sp>
      <p:pic>
        <p:nvPicPr>
          <p:cNvPr id="6" name="Picture 5">
            <a:extLst>
              <a:ext uri="{FF2B5EF4-FFF2-40B4-BE49-F238E27FC236}">
                <a16:creationId xmlns:a16="http://schemas.microsoft.com/office/drawing/2014/main" id="{3314A1CB-B330-4449-BE83-B9614BF3B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5"/>
            <a:ext cx="9143999" cy="1740092"/>
          </a:xfrm>
          <a:prstGeom prst="rect">
            <a:avLst/>
          </a:prstGeom>
        </p:spPr>
      </p:pic>
    </p:spTree>
    <p:extLst>
      <p:ext uri="{BB962C8B-B14F-4D97-AF65-F5344CB8AC3E}">
        <p14:creationId xmlns:p14="http://schemas.microsoft.com/office/powerpoint/2010/main" val="13527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EF317-E1FA-416D-AC5F-25A1D43674F9}"/>
              </a:ext>
            </a:extLst>
          </p:cNvPr>
          <p:cNvSpPr>
            <a:spLocks noGrp="1"/>
          </p:cNvSpPr>
          <p:nvPr>
            <p:ph sz="quarter" idx="13"/>
          </p:nvPr>
        </p:nvSpPr>
        <p:spPr>
          <a:xfrm>
            <a:off x="152399" y="1828800"/>
            <a:ext cx="8839200" cy="4572000"/>
          </a:xfrm>
        </p:spPr>
        <p:txBody>
          <a:bodyPr>
            <a:normAutofit fontScale="92500" lnSpcReduction="20000"/>
          </a:bodyPr>
          <a:lstStyle/>
          <a:p>
            <a:r>
              <a:rPr lang="en-US" sz="2600" dirty="0">
                <a:solidFill>
                  <a:srgbClr val="00B0F0"/>
                </a:solidFill>
              </a:rPr>
              <a:t>Is my staff productive under pressure?</a:t>
            </a:r>
          </a:p>
          <a:p>
            <a:pPr lvl="1"/>
            <a:r>
              <a:rPr lang="en-US" sz="2200" dirty="0"/>
              <a:t>Who follows directions; who is taking the lead? Who has the brightest ideas? Who combines the outcome and leads it to the final result? Who is going into the nitty-gritty details? Who is leaning back watching the effort of the group? Who is at the group's service? Who is working closely together with one or more colleagues? Who is arguing with whom? Who has the biggest ego?</a:t>
            </a:r>
            <a:endParaRPr lang="en-US" sz="2200" dirty="0">
              <a:solidFill>
                <a:srgbClr val="00B0F0"/>
              </a:solidFill>
            </a:endParaRPr>
          </a:p>
          <a:p>
            <a:r>
              <a:rPr lang="en-US" sz="2600" dirty="0">
                <a:solidFill>
                  <a:srgbClr val="00B0F0"/>
                </a:solidFill>
              </a:rPr>
              <a:t>Are my leaders leading, or am I missing a potential leader?</a:t>
            </a:r>
          </a:p>
          <a:p>
            <a:pPr lvl="1"/>
            <a:r>
              <a:rPr lang="en-US" sz="2200" dirty="0"/>
              <a:t>Nationwide, teams do not escape primarily due to lack of leadership. They simply do not have enough leaders in their group to suggest concepts and decide on a path to follow. It will take more than one strong leader to put everything together as there are multiple tasks that need to be completed simultaneously. This is a unique opportunity to see who in your organization may have hidden leadership capabilities. </a:t>
            </a:r>
          </a:p>
          <a:p>
            <a:pPr lvl="1"/>
            <a:r>
              <a:rPr lang="en-US" sz="2200" dirty="0"/>
              <a:t>If you’re hiring a manager, you can see if they take charge and provide structure to the madness.</a:t>
            </a:r>
          </a:p>
        </p:txBody>
      </p:sp>
      <p:pic>
        <p:nvPicPr>
          <p:cNvPr id="6" name="Picture 5">
            <a:extLst>
              <a:ext uri="{FF2B5EF4-FFF2-40B4-BE49-F238E27FC236}">
                <a16:creationId xmlns:a16="http://schemas.microsoft.com/office/drawing/2014/main" id="{A619832B-00CD-4439-A6C1-5A9B0102A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5"/>
            <a:ext cx="9143999" cy="1740092"/>
          </a:xfrm>
          <a:prstGeom prst="rect">
            <a:avLst/>
          </a:prstGeom>
        </p:spPr>
      </p:pic>
    </p:spTree>
    <p:extLst>
      <p:ext uri="{BB962C8B-B14F-4D97-AF65-F5344CB8AC3E}">
        <p14:creationId xmlns:p14="http://schemas.microsoft.com/office/powerpoint/2010/main" val="327003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EF317-E1FA-416D-AC5F-25A1D43674F9}"/>
              </a:ext>
            </a:extLst>
          </p:cNvPr>
          <p:cNvSpPr>
            <a:spLocks noGrp="1"/>
          </p:cNvSpPr>
          <p:nvPr>
            <p:ph sz="quarter" idx="13"/>
          </p:nvPr>
        </p:nvSpPr>
        <p:spPr>
          <a:xfrm>
            <a:off x="304800" y="2057400"/>
            <a:ext cx="8610600" cy="3886200"/>
          </a:xfrm>
        </p:spPr>
        <p:txBody>
          <a:bodyPr>
            <a:normAutofit fontScale="92500" lnSpcReduction="10000"/>
          </a:bodyPr>
          <a:lstStyle/>
          <a:p>
            <a:r>
              <a:rPr lang="en-US" sz="2600" dirty="0">
                <a:solidFill>
                  <a:srgbClr val="00B0F0"/>
                </a:solidFill>
              </a:rPr>
              <a:t>Do the selected team members work well together?</a:t>
            </a:r>
          </a:p>
          <a:p>
            <a:pPr lvl="1"/>
            <a:r>
              <a:rPr lang="en-US" sz="2200" dirty="0"/>
              <a:t>Escape rooms are an incredible way to learn if you have team players. Do they try to do the entire process themselves? Do they just sit back and let other people do the work? Or do they use their skills to contribute to the victory, working as a team to boost morale, achieve a sense of “togetherness,” and grow in ways beyond imagination?</a:t>
            </a:r>
            <a:endParaRPr lang="en-US" sz="2200" dirty="0">
              <a:solidFill>
                <a:srgbClr val="00B0F0"/>
              </a:solidFill>
            </a:endParaRPr>
          </a:p>
          <a:p>
            <a:r>
              <a:rPr lang="en-US" sz="2600" dirty="0">
                <a:solidFill>
                  <a:srgbClr val="00B0F0"/>
                </a:solidFill>
              </a:rPr>
              <a:t>Can team members think of their feet or need guidance?</a:t>
            </a:r>
          </a:p>
          <a:p>
            <a:pPr lvl="1"/>
            <a:r>
              <a:rPr lang="en-US" sz="2200" dirty="0"/>
              <a:t>Who is a team player, who is organized, who keeps a clear head? Is your team going to panic or press forward and continue trying to figure out clues? If there is chaos in the room it will be difficult to accomplish the mission, so an employee that panics and doesn’t keep a clear head could slow the team down. </a:t>
            </a:r>
          </a:p>
        </p:txBody>
      </p:sp>
      <p:pic>
        <p:nvPicPr>
          <p:cNvPr id="6" name="Picture 5">
            <a:extLst>
              <a:ext uri="{FF2B5EF4-FFF2-40B4-BE49-F238E27FC236}">
                <a16:creationId xmlns:a16="http://schemas.microsoft.com/office/drawing/2014/main" id="{A619832B-00CD-4439-A6C1-5A9B0102A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5"/>
            <a:ext cx="9143999" cy="1740092"/>
          </a:xfrm>
          <a:prstGeom prst="rect">
            <a:avLst/>
          </a:prstGeom>
        </p:spPr>
      </p:pic>
    </p:spTree>
    <p:extLst>
      <p:ext uri="{BB962C8B-B14F-4D97-AF65-F5344CB8AC3E}">
        <p14:creationId xmlns:p14="http://schemas.microsoft.com/office/powerpoint/2010/main" val="217002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EF317-E1FA-416D-AC5F-25A1D43674F9}"/>
              </a:ext>
            </a:extLst>
          </p:cNvPr>
          <p:cNvSpPr>
            <a:spLocks noGrp="1"/>
          </p:cNvSpPr>
          <p:nvPr>
            <p:ph sz="quarter" idx="13"/>
          </p:nvPr>
        </p:nvSpPr>
        <p:spPr>
          <a:xfrm>
            <a:off x="304800" y="2057400"/>
            <a:ext cx="8610600" cy="3886200"/>
          </a:xfrm>
        </p:spPr>
        <p:txBody>
          <a:bodyPr>
            <a:normAutofit fontScale="92500"/>
          </a:bodyPr>
          <a:lstStyle/>
          <a:p>
            <a:r>
              <a:rPr lang="en-US" sz="2600" dirty="0">
                <a:solidFill>
                  <a:srgbClr val="00B0F0"/>
                </a:solidFill>
              </a:rPr>
              <a:t>What are my team members’ strengths? Weaknesses?</a:t>
            </a:r>
          </a:p>
          <a:p>
            <a:pPr lvl="1"/>
            <a:r>
              <a:rPr lang="en-US" sz="2200" dirty="0"/>
              <a:t>Who follows directions; Who is taking the lead; Who has the brightest ideas; Who combines the outcome and leads it to the final result; Who is going into the nitty-gritty details; Who is leaning back watching the effort of the group; Who is at the group's service; Who is working closely together with one or more colleagues; Who is arguing with whom; Who has the biggest ego?</a:t>
            </a:r>
            <a:endParaRPr lang="en-US" sz="2200" dirty="0">
              <a:solidFill>
                <a:srgbClr val="00B0F0"/>
              </a:solidFill>
            </a:endParaRPr>
          </a:p>
          <a:p>
            <a:r>
              <a:rPr lang="en-US" sz="2600" dirty="0">
                <a:solidFill>
                  <a:srgbClr val="00B0F0"/>
                </a:solidFill>
              </a:rPr>
              <a:t>Were my team members open to learning about their colleagues?</a:t>
            </a:r>
          </a:p>
          <a:p>
            <a:pPr lvl="1"/>
            <a:r>
              <a:rPr lang="en-US" sz="2200" dirty="0"/>
              <a:t>The real proof of the success of corporate training is in observable behavior assessment and change. Escape games present a process to measure actual change in opinions, thought processes, and pre-conceived biases. </a:t>
            </a:r>
          </a:p>
        </p:txBody>
      </p:sp>
      <p:pic>
        <p:nvPicPr>
          <p:cNvPr id="6" name="Picture 5">
            <a:extLst>
              <a:ext uri="{FF2B5EF4-FFF2-40B4-BE49-F238E27FC236}">
                <a16:creationId xmlns:a16="http://schemas.microsoft.com/office/drawing/2014/main" id="{A619832B-00CD-4439-A6C1-5A9B0102A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5"/>
            <a:ext cx="9143999" cy="1740092"/>
          </a:xfrm>
          <a:prstGeom prst="rect">
            <a:avLst/>
          </a:prstGeom>
        </p:spPr>
      </p:pic>
    </p:spTree>
    <p:extLst>
      <p:ext uri="{BB962C8B-B14F-4D97-AF65-F5344CB8AC3E}">
        <p14:creationId xmlns:p14="http://schemas.microsoft.com/office/powerpoint/2010/main" val="889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13ADD-4357-40BB-8CFF-FCF755E0DC00}"/>
              </a:ext>
            </a:extLst>
          </p:cNvPr>
          <p:cNvSpPr>
            <a:spLocks noGrp="1"/>
          </p:cNvSpPr>
          <p:nvPr>
            <p:ph sz="quarter" idx="13"/>
          </p:nvPr>
        </p:nvSpPr>
        <p:spPr>
          <a:xfrm>
            <a:off x="228600" y="457200"/>
            <a:ext cx="8763000" cy="5791200"/>
          </a:xfrm>
        </p:spPr>
        <p:txBody>
          <a:bodyPr>
            <a:normAutofit/>
          </a:bodyPr>
          <a:lstStyle/>
          <a:p>
            <a:pPr marL="0" indent="0" algn="ctr">
              <a:buNone/>
            </a:pPr>
            <a:r>
              <a:rPr lang="en-US" sz="3600" b="1" i="1" dirty="0">
                <a:solidFill>
                  <a:srgbClr val="00B0F0"/>
                </a:solidFill>
                <a:latin typeface="Times New Roman" panose="02020603050405020304" pitchFamily="18" charset="0"/>
                <a:cs typeface="Times New Roman" panose="02020603050405020304" pitchFamily="18" charset="0"/>
              </a:rPr>
              <a:t>How much does your company actually invest in employee engagement and retention?</a:t>
            </a:r>
            <a:endParaRPr lang="en-US" b="1" i="1" dirty="0"/>
          </a:p>
          <a:p>
            <a:pPr marL="0" indent="0">
              <a:buNone/>
            </a:pPr>
            <a:r>
              <a:rPr lang="en-US" sz="2800" b="1" i="1" dirty="0">
                <a:solidFill>
                  <a:srgbClr val="E5B047"/>
                </a:solidFill>
                <a:latin typeface="Times New Roman" panose="02020603050405020304" pitchFamily="18" charset="0"/>
                <a:cs typeface="Times New Roman" panose="02020603050405020304" pitchFamily="18" charset="0"/>
              </a:rPr>
              <a:t>Zero</a:t>
            </a:r>
            <a:r>
              <a:rPr lang="en-US" sz="2800" dirty="0">
                <a:solidFill>
                  <a:srgbClr val="E5B047"/>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According to data from </a:t>
            </a:r>
            <a:r>
              <a:rPr lang="en-US" sz="2400" i="1" dirty="0" err="1">
                <a:latin typeface="Times New Roman" panose="02020603050405020304" pitchFamily="18" charset="0"/>
                <a:cs typeface="Times New Roman" panose="02020603050405020304" pitchFamily="18" charset="0"/>
              </a:rPr>
              <a:t>Chronus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79% of HR professionals worldwide feel they have a major engagement and retention problem.</a:t>
            </a:r>
          </a:p>
          <a:p>
            <a:pPr marL="0" indent="0" algn="ctr">
              <a:buNone/>
            </a:pPr>
            <a:r>
              <a:rPr lang="en-US" sz="2800" dirty="0">
                <a:solidFill>
                  <a:srgbClr val="00B0F0"/>
                </a:solidFill>
                <a:latin typeface="Times New Roman" panose="02020603050405020304" pitchFamily="18" charset="0"/>
                <a:cs typeface="Times New Roman" panose="02020603050405020304" pitchFamily="18" charset="0"/>
              </a:rPr>
              <a:t>You might want to try a new approach. According to</a:t>
            </a:r>
            <a:r>
              <a:rPr lang="en-US" dirty="0">
                <a:solidFill>
                  <a:srgbClr val="00B0F0"/>
                </a:solidFill>
              </a:rPr>
              <a:t> </a:t>
            </a:r>
            <a:r>
              <a:rPr lang="en-US" sz="2400" u="sng" dirty="0">
                <a:solidFill>
                  <a:srgbClr val="00B0F0"/>
                </a:solidFill>
                <a:hlinkClick r:id="rId2">
                  <a:extLst>
                    <a:ext uri="{A12FA001-AC4F-418D-AE19-62706E023703}">
                      <ahyp:hlinkClr xmlns:ahyp="http://schemas.microsoft.com/office/drawing/2018/hyperlinkcolor" xmlns="" val="tx"/>
                    </a:ext>
                  </a:extLst>
                </a:hlinkClick>
              </a:rPr>
              <a:t>officevibe.com</a:t>
            </a:r>
            <a:r>
              <a:rPr lang="en-US" sz="2400" dirty="0">
                <a:solidFill>
                  <a:srgbClr val="00B0F0"/>
                </a:solidFill>
              </a:rPr>
              <a:t>:</a:t>
            </a:r>
            <a:endParaRPr lang="en-US" dirty="0">
              <a:solidFill>
                <a:srgbClr val="00B0F0"/>
              </a:solidFill>
            </a:endParaRPr>
          </a:p>
          <a:p>
            <a:pPr lvl="0"/>
            <a:r>
              <a:rPr lang="en-US" sz="2000" dirty="0">
                <a:latin typeface="Times New Roman" panose="02020603050405020304" pitchFamily="18" charset="0"/>
                <a:cs typeface="Times New Roman" panose="02020603050405020304" pitchFamily="18" charset="0"/>
              </a:rPr>
              <a:t>70% of U.S. workers are </a:t>
            </a:r>
            <a:r>
              <a:rPr lang="en-US" sz="2000" i="1" dirty="0">
                <a:solidFill>
                  <a:srgbClr val="E5B047"/>
                </a:solidFill>
                <a:latin typeface="Times New Roman" panose="02020603050405020304" pitchFamily="18" charset="0"/>
                <a:cs typeface="Times New Roman" panose="02020603050405020304" pitchFamily="18" charset="0"/>
              </a:rPr>
              <a:t>not engaged</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Companies with engaged employees make </a:t>
            </a:r>
            <a:r>
              <a:rPr lang="en-US" sz="2000" i="1" dirty="0">
                <a:solidFill>
                  <a:srgbClr val="E5B047"/>
                </a:solidFill>
                <a:latin typeface="Times New Roman" panose="02020603050405020304" pitchFamily="18" charset="0"/>
                <a:cs typeface="Times New Roman" panose="02020603050405020304" pitchFamily="18" charset="0"/>
              </a:rPr>
              <a:t>2.5x the revenue.</a:t>
            </a:r>
            <a:endParaRPr lang="en-US" sz="2000" dirty="0">
              <a:solidFill>
                <a:srgbClr val="E5B047"/>
              </a:solidFill>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Highly engaged employees are </a:t>
            </a:r>
            <a:r>
              <a:rPr lang="en-US" sz="2000" i="1" dirty="0">
                <a:solidFill>
                  <a:srgbClr val="E5B047"/>
                </a:solidFill>
                <a:latin typeface="Times New Roman" panose="02020603050405020304" pitchFamily="18" charset="0"/>
                <a:cs typeface="Times New Roman" panose="02020603050405020304" pitchFamily="18" charset="0"/>
              </a:rPr>
              <a:t>87% less likely</a:t>
            </a:r>
            <a:r>
              <a:rPr lang="en-US" sz="2000" dirty="0">
                <a:latin typeface="Times New Roman" panose="02020603050405020304" pitchFamily="18" charset="0"/>
                <a:cs typeface="Times New Roman" panose="02020603050405020304" pitchFamily="18" charset="0"/>
              </a:rPr>
              <a:t> to leave their company.</a:t>
            </a:r>
          </a:p>
          <a:p>
            <a:endParaRPr lang="en-US" dirty="0"/>
          </a:p>
        </p:txBody>
      </p:sp>
    </p:spTree>
    <p:extLst>
      <p:ext uri="{BB962C8B-B14F-4D97-AF65-F5344CB8AC3E}">
        <p14:creationId xmlns:p14="http://schemas.microsoft.com/office/powerpoint/2010/main" val="10991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24EF4A-64DB-4121-A2D1-65A2C44EFDC7}"/>
              </a:ext>
            </a:extLst>
          </p:cNvPr>
          <p:cNvSpPr>
            <a:spLocks noGrp="1"/>
          </p:cNvSpPr>
          <p:nvPr>
            <p:ph type="title"/>
          </p:nvPr>
        </p:nvSpPr>
        <p:spPr>
          <a:xfrm>
            <a:off x="2484040" y="228600"/>
            <a:ext cx="3520281" cy="579438"/>
          </a:xfrm>
        </p:spPr>
        <p:txBody>
          <a:bodyPr/>
          <a:lstStyle/>
          <a:p>
            <a:r>
              <a:rPr lang="en-US" dirty="0"/>
              <a:t>Teamwork humor:</a:t>
            </a:r>
          </a:p>
        </p:txBody>
      </p:sp>
      <p:pic>
        <p:nvPicPr>
          <p:cNvPr id="9" name="Content Placeholder 8">
            <a:extLst>
              <a:ext uri="{FF2B5EF4-FFF2-40B4-BE49-F238E27FC236}">
                <a16:creationId xmlns:a16="http://schemas.microsoft.com/office/drawing/2014/main" id="{2B98CAA5-2581-4156-856D-06B78750D4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28800" y="1013619"/>
            <a:ext cx="4830762" cy="4830762"/>
          </a:xfrm>
        </p:spPr>
      </p:pic>
    </p:spTree>
    <p:extLst>
      <p:ext uri="{BB962C8B-B14F-4D97-AF65-F5344CB8AC3E}">
        <p14:creationId xmlns:p14="http://schemas.microsoft.com/office/powerpoint/2010/main" val="36209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69582">
              <a:srgbClr val="636363"/>
            </a:gs>
            <a:gs pos="39000">
              <a:schemeClr val="tx1">
                <a:lumMod val="85000"/>
              </a:schemeClr>
            </a:gs>
            <a:gs pos="31000">
              <a:schemeClr val="bg1">
                <a:tint val="100000"/>
                <a:shade val="90000"/>
                <a:alpha val="100000"/>
              </a:schemeClr>
            </a:gs>
            <a:gs pos="52000">
              <a:srgbClr val="7C7C7C"/>
            </a:gs>
            <a:gs pos="71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1764925"/>
            <a:ext cx="4358825" cy="3442983"/>
          </a:xfrm>
        </p:spPr>
      </p:pic>
      <p:pic>
        <p:nvPicPr>
          <p:cNvPr id="8" name="Content Placeholder 7">
            <a:extLst>
              <a:ext uri="{FF2B5EF4-FFF2-40B4-BE49-F238E27FC236}">
                <a16:creationId xmlns:a16="http://schemas.microsoft.com/office/drawing/2014/main" id="{0EF1CFFE-A9B9-4C35-9E57-B1529F35B02A}"/>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367547" y="2438400"/>
            <a:ext cx="4753236" cy="2362200"/>
          </a:xfrm>
        </p:spPr>
      </p:pic>
      <p:sp>
        <p:nvSpPr>
          <p:cNvPr id="2" name="Title 1"/>
          <p:cNvSpPr>
            <a:spLocks noGrp="1"/>
          </p:cNvSpPr>
          <p:nvPr>
            <p:ph type="title"/>
          </p:nvPr>
        </p:nvSpPr>
        <p:spPr>
          <a:xfrm>
            <a:off x="609600" y="457200"/>
            <a:ext cx="7924800" cy="1143000"/>
          </a:xfrm>
        </p:spPr>
        <p:txBody>
          <a:bodyPr/>
          <a:lstStyle/>
          <a:p>
            <a:r>
              <a:rPr lang="en-US" sz="3600" dirty="0">
                <a:latin typeface="Times New Roman" panose="02020603050405020304" pitchFamily="18" charset="0"/>
                <a:cs typeface="Times New Roman" panose="02020603050405020304" pitchFamily="18" charset="0"/>
              </a:rPr>
              <a:t>Dana Martin</a:t>
            </a:r>
            <a:br>
              <a:rPr lang="en-US" dirty="0"/>
            </a:br>
            <a:endParaRPr lang="en-US" sz="1600" cap="none" dirty="0"/>
          </a:p>
        </p:txBody>
      </p:sp>
    </p:spTree>
    <p:extLst>
      <p:ext uri="{BB962C8B-B14F-4D97-AF65-F5344CB8AC3E}">
        <p14:creationId xmlns:p14="http://schemas.microsoft.com/office/powerpoint/2010/main" val="35187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9E9566E-4511-40A1-B2C0-B11A4A496F3F}"/>
              </a:ext>
            </a:extLst>
          </p:cNvPr>
          <p:cNvSpPr>
            <a:spLocks noGrp="1"/>
          </p:cNvSpPr>
          <p:nvPr>
            <p:ph sz="quarter" idx="14"/>
          </p:nvPr>
        </p:nvSpPr>
        <p:spPr>
          <a:xfrm>
            <a:off x="4800600" y="2209800"/>
            <a:ext cx="4038600" cy="3505200"/>
          </a:xfrm>
        </p:spPr>
        <p:txBody>
          <a:bodyPr>
            <a:noAutofit/>
          </a:bodyPr>
          <a:lstStyle/>
          <a:p>
            <a:r>
              <a:rPr lang="en-US" sz="2200" dirty="0"/>
              <a:t>Gamification is a word that has become synonymous with rewards. </a:t>
            </a:r>
            <a:r>
              <a:rPr lang="en-US" sz="2200" i="1" dirty="0"/>
              <a:t>“Reward-based gamification”</a:t>
            </a:r>
          </a:p>
          <a:p>
            <a:r>
              <a:rPr lang="en-US" sz="2200" i="1" dirty="0"/>
              <a:t>Meaningful gamification</a:t>
            </a:r>
            <a:r>
              <a:rPr lang="en-US" sz="2200" dirty="0"/>
              <a:t> is the use of </a:t>
            </a:r>
            <a:r>
              <a:rPr lang="en-US" sz="2200" dirty="0" err="1"/>
              <a:t>gameful</a:t>
            </a:r>
            <a:r>
              <a:rPr lang="en-US" sz="2200" dirty="0"/>
              <a:t> and playful layers to help a user find personal connections that motivate engagement with a specific context for long-term change. </a:t>
            </a:r>
          </a:p>
        </p:txBody>
      </p:sp>
      <p:sp>
        <p:nvSpPr>
          <p:cNvPr id="3" name="Content Placeholder 2">
            <a:extLst>
              <a:ext uri="{FF2B5EF4-FFF2-40B4-BE49-F238E27FC236}">
                <a16:creationId xmlns:a16="http://schemas.microsoft.com/office/drawing/2014/main" id="{6FEBBACF-F732-411E-92E8-34D87E298D36}"/>
              </a:ext>
            </a:extLst>
          </p:cNvPr>
          <p:cNvSpPr>
            <a:spLocks noGrp="1"/>
          </p:cNvSpPr>
          <p:nvPr>
            <p:ph sz="quarter" idx="13"/>
          </p:nvPr>
        </p:nvSpPr>
        <p:spPr/>
        <p:txBody>
          <a:bodyPr>
            <a:normAutofit lnSpcReduction="10000"/>
          </a:bodyPr>
          <a:lstStyle/>
          <a:p>
            <a:r>
              <a:rPr lang="en-US" sz="2400" dirty="0"/>
              <a:t>Escape games are a type of live action, team-based physical adventure game in which people are locked in an immersive room with other participants and must collaborate to solve a series of puzzles, find clues, and escape the room within a set time limit. </a:t>
            </a:r>
          </a:p>
          <a:p>
            <a:endParaRPr lang="en-US" dirty="0"/>
          </a:p>
          <a:p>
            <a:endParaRPr lang="en-US" dirty="0"/>
          </a:p>
        </p:txBody>
      </p:sp>
      <p:sp>
        <p:nvSpPr>
          <p:cNvPr id="2" name="Title 1">
            <a:extLst>
              <a:ext uri="{FF2B5EF4-FFF2-40B4-BE49-F238E27FC236}">
                <a16:creationId xmlns:a16="http://schemas.microsoft.com/office/drawing/2014/main" id="{8C10A749-5DF5-4F6C-84CB-CD5C5D8EC101}"/>
              </a:ext>
            </a:extLst>
          </p:cNvPr>
          <p:cNvSpPr>
            <a:spLocks noGrp="1"/>
          </p:cNvSpPr>
          <p:nvPr>
            <p:ph type="title"/>
          </p:nvPr>
        </p:nvSpPr>
        <p:spPr/>
        <p:txBody>
          <a:bodyPr/>
          <a:lstStyle/>
          <a:p>
            <a:pPr algn="ctr"/>
            <a:r>
              <a:rPr lang="en-US" sz="5400" dirty="0">
                <a:solidFill>
                  <a:srgbClr val="00B0F0"/>
                </a:solidFill>
              </a:rPr>
              <a:t>The industry</a:t>
            </a:r>
          </a:p>
        </p:txBody>
      </p:sp>
      <p:sp>
        <p:nvSpPr>
          <p:cNvPr id="7" name="Text Placeholder 6">
            <a:extLst>
              <a:ext uri="{FF2B5EF4-FFF2-40B4-BE49-F238E27FC236}">
                <a16:creationId xmlns:a16="http://schemas.microsoft.com/office/drawing/2014/main" id="{948B7E23-DC9A-4078-8F6F-2FE3E3A9CA76}"/>
              </a:ext>
            </a:extLst>
          </p:cNvPr>
          <p:cNvSpPr>
            <a:spLocks noGrp="1"/>
          </p:cNvSpPr>
          <p:nvPr>
            <p:ph type="body" idx="1"/>
          </p:nvPr>
        </p:nvSpPr>
        <p:spPr>
          <a:xfrm>
            <a:off x="583096" y="1417638"/>
            <a:ext cx="3988903" cy="574675"/>
          </a:xfrm>
        </p:spPr>
        <p:txBody>
          <a:bodyPr>
            <a:noAutofit/>
          </a:bodyPr>
          <a:lstStyle/>
          <a:p>
            <a:r>
              <a:rPr lang="en-US" sz="2800" dirty="0"/>
              <a:t>What is an Escape Game?</a:t>
            </a:r>
            <a:endParaRPr lang="en-US" sz="2400" dirty="0"/>
          </a:p>
        </p:txBody>
      </p:sp>
      <p:sp>
        <p:nvSpPr>
          <p:cNvPr id="8" name="Text Placeholder 7">
            <a:extLst>
              <a:ext uri="{FF2B5EF4-FFF2-40B4-BE49-F238E27FC236}">
                <a16:creationId xmlns:a16="http://schemas.microsoft.com/office/drawing/2014/main" id="{1306A253-F381-41D9-B1E5-E198865A56B4}"/>
              </a:ext>
            </a:extLst>
          </p:cNvPr>
          <p:cNvSpPr>
            <a:spLocks noGrp="1"/>
          </p:cNvSpPr>
          <p:nvPr>
            <p:ph type="body" sz="quarter" idx="3"/>
          </p:nvPr>
        </p:nvSpPr>
        <p:spPr>
          <a:xfrm>
            <a:off x="4774096" y="1417638"/>
            <a:ext cx="3733800" cy="574675"/>
          </a:xfrm>
        </p:spPr>
        <p:txBody>
          <a:bodyPr>
            <a:normAutofit/>
          </a:bodyPr>
          <a:lstStyle/>
          <a:p>
            <a:r>
              <a:rPr lang="en-US" sz="2800" dirty="0"/>
              <a:t>What is Gamification?</a:t>
            </a:r>
          </a:p>
        </p:txBody>
      </p:sp>
    </p:spTree>
    <p:extLst>
      <p:ext uri="{BB962C8B-B14F-4D97-AF65-F5344CB8AC3E}">
        <p14:creationId xmlns:p14="http://schemas.microsoft.com/office/powerpoint/2010/main" val="164476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403EFC-C120-42D0-BFD7-AF79C698F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5024" y="1016829"/>
            <a:ext cx="5563704" cy="4172778"/>
          </a:xfrm>
          <a:prstGeom prst="rect">
            <a:avLst/>
          </a:prstGeom>
        </p:spPr>
      </p:pic>
      <p:pic>
        <p:nvPicPr>
          <p:cNvPr id="10" name="Picture 9">
            <a:extLst>
              <a:ext uri="{FF2B5EF4-FFF2-40B4-BE49-F238E27FC236}">
                <a16:creationId xmlns:a16="http://schemas.microsoft.com/office/drawing/2014/main" id="{91D45E7F-9AF5-4DBC-AD11-6CA7442E4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05137" y="1016829"/>
            <a:ext cx="5563704" cy="4172778"/>
          </a:xfrm>
          <a:prstGeom prst="rect">
            <a:avLst/>
          </a:prstGeom>
        </p:spPr>
      </p:pic>
    </p:spTree>
    <p:extLst>
      <p:ext uri="{BB962C8B-B14F-4D97-AF65-F5344CB8AC3E}">
        <p14:creationId xmlns:p14="http://schemas.microsoft.com/office/powerpoint/2010/main" val="31128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436A7-7E93-4120-A4E8-478A71C89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327991"/>
            <a:ext cx="4171950" cy="5562600"/>
          </a:xfrm>
          <a:prstGeom prst="rect">
            <a:avLst/>
          </a:prstGeom>
        </p:spPr>
      </p:pic>
      <p:pic>
        <p:nvPicPr>
          <p:cNvPr id="5" name="Picture 4">
            <a:extLst>
              <a:ext uri="{FF2B5EF4-FFF2-40B4-BE49-F238E27FC236}">
                <a16:creationId xmlns:a16="http://schemas.microsoft.com/office/drawing/2014/main" id="{B80EEC7A-E916-411B-8BB4-4DA4D78BF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48125" y="1023316"/>
            <a:ext cx="5562600" cy="4171950"/>
          </a:xfrm>
          <a:prstGeom prst="rect">
            <a:avLst/>
          </a:prstGeom>
        </p:spPr>
      </p:pic>
    </p:spTree>
    <p:extLst>
      <p:ext uri="{BB962C8B-B14F-4D97-AF65-F5344CB8AC3E}">
        <p14:creationId xmlns:p14="http://schemas.microsoft.com/office/powerpoint/2010/main" val="324532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18A20-7724-4A24-B353-5632B91E94A3}"/>
              </a:ext>
            </a:extLst>
          </p:cNvPr>
          <p:cNvSpPr>
            <a:spLocks noGrp="1"/>
          </p:cNvSpPr>
          <p:nvPr>
            <p:ph type="title"/>
          </p:nvPr>
        </p:nvSpPr>
        <p:spPr>
          <a:xfrm>
            <a:off x="381000" y="457200"/>
            <a:ext cx="8305800" cy="655638"/>
          </a:xfrm>
        </p:spPr>
        <p:txBody>
          <a:bodyPr/>
          <a:lstStyle/>
          <a:p>
            <a:pPr algn="ctr"/>
            <a:r>
              <a:rPr lang="en-US" sz="4400" dirty="0">
                <a:solidFill>
                  <a:schemeClr val="tx2"/>
                </a:solidFill>
              </a:rPr>
              <a:t>Types of escape games</a:t>
            </a:r>
          </a:p>
        </p:txBody>
      </p:sp>
      <p:sp>
        <p:nvSpPr>
          <p:cNvPr id="2" name="Content Placeholder 1">
            <a:extLst>
              <a:ext uri="{FF2B5EF4-FFF2-40B4-BE49-F238E27FC236}">
                <a16:creationId xmlns:a16="http://schemas.microsoft.com/office/drawing/2014/main" id="{6D5D9945-70C8-4E47-B2D5-36C3A318D295}"/>
              </a:ext>
            </a:extLst>
          </p:cNvPr>
          <p:cNvSpPr>
            <a:spLocks noGrp="1"/>
          </p:cNvSpPr>
          <p:nvPr>
            <p:ph sz="quarter" idx="13"/>
          </p:nvPr>
        </p:nvSpPr>
        <p:spPr>
          <a:xfrm>
            <a:off x="228600" y="1295400"/>
            <a:ext cx="8305800" cy="4419600"/>
          </a:xfrm>
        </p:spPr>
        <p:txBody>
          <a:bodyPr numCol="2">
            <a:noAutofit/>
          </a:bodyPr>
          <a:lstStyle/>
          <a:p>
            <a:r>
              <a:rPr lang="en-US" sz="2200" dirty="0"/>
              <a:t>Escape a Specific Unpleasant Place (Dungeon, Prison, Preschool, etc.) 30% </a:t>
            </a:r>
          </a:p>
          <a:p>
            <a:r>
              <a:rPr lang="en-US" sz="2200" dirty="0"/>
              <a:t>There is no overarching narrative other than "Escape the Room" 16% </a:t>
            </a:r>
          </a:p>
          <a:p>
            <a:r>
              <a:rPr lang="en-US" sz="2200" dirty="0"/>
              <a:t>Investigate a Crime or Mystery 9%</a:t>
            </a:r>
          </a:p>
          <a:p>
            <a:r>
              <a:rPr lang="en-US" sz="2200" dirty="0"/>
              <a:t>Engage with the supernatural 8% </a:t>
            </a:r>
          </a:p>
          <a:p>
            <a:r>
              <a:rPr lang="en-US" sz="2200" dirty="0"/>
              <a:t>Solve the Murder 5% </a:t>
            </a:r>
          </a:p>
          <a:p>
            <a:r>
              <a:rPr lang="en-US" sz="2200" dirty="0"/>
              <a:t>Defuse the explosive device 5% </a:t>
            </a:r>
          </a:p>
          <a:p>
            <a:r>
              <a:rPr lang="en-US" sz="2200" dirty="0"/>
              <a:t>Be an Adventurer 4% </a:t>
            </a:r>
          </a:p>
          <a:p>
            <a:r>
              <a:rPr lang="en-US" sz="2200" dirty="0"/>
              <a:t>Gather Intelligence or Espionage 4% </a:t>
            </a:r>
          </a:p>
          <a:p>
            <a:r>
              <a:rPr lang="en-US" sz="2200" dirty="0"/>
              <a:t>Carry out a Heist 4% </a:t>
            </a:r>
          </a:p>
          <a:p>
            <a:r>
              <a:rPr lang="en-US" sz="2200" dirty="0"/>
              <a:t>Find the Missing Person 3% </a:t>
            </a:r>
          </a:p>
          <a:p>
            <a:r>
              <a:rPr lang="en-US" sz="2200" dirty="0"/>
              <a:t>Help Create Something (such as a cure, a potion, etc.) 2%</a:t>
            </a:r>
          </a:p>
          <a:p>
            <a:r>
              <a:rPr lang="en-US" sz="2200" dirty="0"/>
              <a:t> Military Operations 2% </a:t>
            </a:r>
          </a:p>
          <a:p>
            <a:r>
              <a:rPr lang="en-US" sz="2200" dirty="0"/>
              <a:t>Free another person or animal 2% </a:t>
            </a:r>
          </a:p>
          <a:p>
            <a:r>
              <a:rPr lang="en-US" sz="2200" dirty="0"/>
              <a:t>Survive! 1%</a:t>
            </a:r>
          </a:p>
        </p:txBody>
      </p:sp>
    </p:spTree>
    <p:extLst>
      <p:ext uri="{BB962C8B-B14F-4D97-AF65-F5344CB8AC3E}">
        <p14:creationId xmlns:p14="http://schemas.microsoft.com/office/powerpoint/2010/main" val="2886297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924800" cy="762000"/>
          </a:xfrm>
        </p:spPr>
        <p:txBody>
          <a:bodyPr/>
          <a:lstStyle/>
          <a:p>
            <a:r>
              <a:rPr lang="en-US" sz="3200" dirty="0">
                <a:solidFill>
                  <a:srgbClr val="E5B047"/>
                </a:solidFill>
              </a:rPr>
              <a:t>How can companies use escape games?</a:t>
            </a:r>
            <a:endParaRPr lang="en-US" sz="1800" i="1" dirty="0">
              <a:solidFill>
                <a:srgbClr val="E5B047"/>
              </a:solidFill>
              <a:latin typeface="Georgia" panose="02040502050405020303" pitchFamily="18" charset="0"/>
              <a:cs typeface="Arial" panose="020B0604020202020204" pitchFamily="34" charset="0"/>
            </a:endParaRPr>
          </a:p>
        </p:txBody>
      </p:sp>
      <p:sp>
        <p:nvSpPr>
          <p:cNvPr id="5" name="Text Placeholder 4"/>
          <p:cNvSpPr>
            <a:spLocks noGrp="1"/>
          </p:cNvSpPr>
          <p:nvPr>
            <p:ph sz="quarter" idx="13"/>
          </p:nvPr>
        </p:nvSpPr>
        <p:spPr>
          <a:xfrm>
            <a:off x="593035" y="1600200"/>
            <a:ext cx="8534400" cy="3916362"/>
          </a:xfrm>
        </p:spPr>
        <p:txBody>
          <a:bodyPr>
            <a:normAutofit/>
          </a:bodyPr>
          <a:lstStyle/>
          <a:p>
            <a:r>
              <a:rPr lang="en-US" sz="3600" dirty="0">
                <a:latin typeface="Arial" panose="020B0604020202020204" pitchFamily="34" charset="0"/>
                <a:cs typeface="Arial" panose="020B0604020202020204" pitchFamily="34" charset="0"/>
              </a:rPr>
              <a:t>Recruitment Assessment</a:t>
            </a:r>
          </a:p>
          <a:p>
            <a:r>
              <a:rPr lang="en-US" sz="3600" dirty="0">
                <a:latin typeface="Arial" panose="020B0604020202020204" pitchFamily="34" charset="0"/>
                <a:cs typeface="Arial" panose="020B0604020202020204" pitchFamily="34" charset="0"/>
              </a:rPr>
              <a:t>Team Building and Motivation</a:t>
            </a:r>
          </a:p>
          <a:p>
            <a:r>
              <a:rPr lang="en-US" sz="3600" dirty="0">
                <a:latin typeface="Arial" panose="020B0604020202020204" pitchFamily="34" charset="0"/>
                <a:cs typeface="Arial" panose="020B0604020202020204" pitchFamily="34" charset="0"/>
              </a:rPr>
              <a:t>Integration of New Hires</a:t>
            </a:r>
          </a:p>
          <a:p>
            <a:r>
              <a:rPr lang="en-US" sz="3600" dirty="0">
                <a:latin typeface="Arial" panose="020B0604020202020204" pitchFamily="34" charset="0"/>
                <a:cs typeface="Arial" panose="020B0604020202020204" pitchFamily="34" charset="0"/>
              </a:rPr>
              <a:t>Leadership Development</a:t>
            </a:r>
          </a:p>
          <a:p>
            <a:r>
              <a:rPr lang="en-US" sz="3600" dirty="0">
                <a:latin typeface="Arial" panose="020B0604020202020204" pitchFamily="34" charset="0"/>
                <a:cs typeface="Arial" panose="020B0604020202020204" pitchFamily="34" charset="0"/>
              </a:rPr>
              <a:t>Training and Assessment</a:t>
            </a:r>
          </a:p>
        </p:txBody>
      </p:sp>
    </p:spTree>
    <p:extLst>
      <p:ext uri="{BB962C8B-B14F-4D97-AF65-F5344CB8AC3E}">
        <p14:creationId xmlns:p14="http://schemas.microsoft.com/office/powerpoint/2010/main" val="77225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924800" cy="762000"/>
          </a:xfrm>
        </p:spPr>
        <p:txBody>
          <a:bodyPr/>
          <a:lstStyle/>
          <a:p>
            <a:r>
              <a:rPr lang="en-US" sz="3200" dirty="0">
                <a:solidFill>
                  <a:srgbClr val="E5B047"/>
                </a:solidFill>
              </a:rPr>
              <a:t>How can companies use escape games?</a:t>
            </a:r>
            <a:endParaRPr lang="en-US" sz="1800" i="1" dirty="0">
              <a:solidFill>
                <a:srgbClr val="E5B047"/>
              </a:solidFill>
              <a:latin typeface="Georgia" panose="02040502050405020303" pitchFamily="18" charset="0"/>
              <a:cs typeface="Arial" panose="020B0604020202020204" pitchFamily="34" charset="0"/>
            </a:endParaRPr>
          </a:p>
        </p:txBody>
      </p:sp>
      <p:sp>
        <p:nvSpPr>
          <p:cNvPr id="5" name="Text Placeholder 4"/>
          <p:cNvSpPr>
            <a:spLocks noGrp="1"/>
          </p:cNvSpPr>
          <p:nvPr>
            <p:ph sz="quarter" idx="13"/>
          </p:nvPr>
        </p:nvSpPr>
        <p:spPr>
          <a:xfrm>
            <a:off x="266700" y="1371600"/>
            <a:ext cx="8610600" cy="4983162"/>
          </a:xfrm>
        </p:spPr>
        <p:txBody>
          <a:bodyPr>
            <a:normAutofit/>
          </a:bodyPr>
          <a:lstStyle/>
          <a:p>
            <a:r>
              <a:rPr lang="en-US" sz="2800" dirty="0">
                <a:latin typeface="Arial" panose="020B0604020202020204" pitchFamily="34" charset="0"/>
                <a:cs typeface="Arial" panose="020B0604020202020204" pitchFamily="34" charset="0"/>
              </a:rPr>
              <a:t>Recruitment Assessment</a:t>
            </a:r>
          </a:p>
          <a:p>
            <a:pPr lvl="1">
              <a:buFont typeface="+mj-lt"/>
              <a:buAutoNum type="arabicPeriod"/>
            </a:pPr>
            <a:r>
              <a:rPr lang="en-US" sz="2200" dirty="0"/>
              <a:t>If you’re hiring an entry-level person, you can get a feel for how they take direction and criticism.</a:t>
            </a:r>
          </a:p>
          <a:p>
            <a:pPr lvl="1">
              <a:buFont typeface="+mj-lt"/>
              <a:buAutoNum type="arabicPeriod"/>
            </a:pPr>
            <a:r>
              <a:rPr lang="en-US" sz="2200" dirty="0"/>
              <a:t>Candidates must prove they are willing to succeed collectively, not just individually.</a:t>
            </a:r>
          </a:p>
          <a:p>
            <a:pPr lvl="1">
              <a:buFont typeface="+mj-lt"/>
              <a:buAutoNum type="arabicPeriod"/>
            </a:pPr>
            <a:r>
              <a:rPr lang="en-US" sz="2200" dirty="0"/>
              <a:t>Look at escape rooms as a physical manifestation of a business objective: at the office, we all have different responsibilities but are working together to achieve goals we’ve set. </a:t>
            </a:r>
            <a:r>
              <a:rPr lang="en-US" sz="2200" dirty="0">
                <a:solidFill>
                  <a:srgbClr val="FFC000"/>
                </a:solidFill>
              </a:rPr>
              <a:t>In the escape room</a:t>
            </a:r>
            <a:r>
              <a:rPr lang="en-US" sz="2200" dirty="0"/>
              <a:t>, people use their skills differently but work together to find a way out of the room. You can learn more about a candidate in a one-hour escape room session than in the dozens of hours spent during the hiring process.</a:t>
            </a:r>
          </a:p>
        </p:txBody>
      </p:sp>
    </p:spTree>
    <p:extLst>
      <p:ext uri="{BB962C8B-B14F-4D97-AF65-F5344CB8AC3E}">
        <p14:creationId xmlns:p14="http://schemas.microsoft.com/office/powerpoint/2010/main" val="29302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868362"/>
          </a:xfrm>
        </p:spPr>
        <p:txBody>
          <a:bodyPr/>
          <a:lstStyle/>
          <a:p>
            <a:r>
              <a:rPr lang="en-US" sz="3200" dirty="0">
                <a:solidFill>
                  <a:srgbClr val="E5B047"/>
                </a:solidFill>
              </a:rPr>
              <a:t>How can companies use escape games?</a:t>
            </a:r>
            <a:endParaRPr lang="en-US" sz="1800" i="1" dirty="0">
              <a:solidFill>
                <a:srgbClr val="E5B047"/>
              </a:solidFill>
              <a:latin typeface="Georgia" panose="02040502050405020303" pitchFamily="18" charset="0"/>
              <a:cs typeface="Arial" panose="020B0604020202020204" pitchFamily="34" charset="0"/>
            </a:endParaRPr>
          </a:p>
        </p:txBody>
      </p:sp>
      <p:sp>
        <p:nvSpPr>
          <p:cNvPr id="5" name="Text Placeholder 4"/>
          <p:cNvSpPr>
            <a:spLocks noGrp="1"/>
          </p:cNvSpPr>
          <p:nvPr>
            <p:ph sz="quarter" idx="13"/>
          </p:nvPr>
        </p:nvSpPr>
        <p:spPr/>
        <p:txBody>
          <a:bodyPr>
            <a:normAutofit/>
          </a:bodyPr>
          <a:lstStyle/>
          <a:p>
            <a:r>
              <a:rPr lang="en-US" sz="2800" dirty="0">
                <a:latin typeface="Arial" panose="020B0604020202020204" pitchFamily="34" charset="0"/>
                <a:cs typeface="Arial" panose="020B0604020202020204" pitchFamily="34" charset="0"/>
              </a:rPr>
              <a:t>Team building and motivation</a:t>
            </a:r>
          </a:p>
          <a:p>
            <a:pPr lvl="1">
              <a:buFont typeface="+mj-lt"/>
              <a:buAutoNum type="arabicPeriod"/>
            </a:pPr>
            <a:r>
              <a:rPr lang="en-US" sz="2200" dirty="0"/>
              <a:t>Escape games emphasize working together, communicating effectively, delegating tasks, and thinking creatively, which are strategies employees can use at work in the real world.</a:t>
            </a:r>
          </a:p>
          <a:p>
            <a:pPr lvl="1">
              <a:buFont typeface="+mj-lt"/>
              <a:buAutoNum type="arabicPeriod"/>
            </a:pPr>
            <a:r>
              <a:rPr lang="en-US" sz="2200" dirty="0"/>
              <a:t>Escape games engage a number of different personality and skill types so participants can look for ways to contribute will play to their strengths.</a:t>
            </a:r>
          </a:p>
          <a:p>
            <a:pPr lvl="1">
              <a:buFont typeface="+mj-lt"/>
              <a:buAutoNum type="arabicPeriod"/>
            </a:pPr>
            <a:r>
              <a:rPr lang="en-US" sz="2200" dirty="0"/>
              <a:t>When everyone contributes, there are more opportunities for shared learning and bonding.</a:t>
            </a:r>
            <a:endParaRPr lang="en-US" dirty="0"/>
          </a:p>
        </p:txBody>
      </p:sp>
    </p:spTree>
    <p:extLst>
      <p:ext uri="{BB962C8B-B14F-4D97-AF65-F5344CB8AC3E}">
        <p14:creationId xmlns:p14="http://schemas.microsoft.com/office/powerpoint/2010/main" val="3833992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1334</TotalTime>
  <Words>1598</Words>
  <Application>Microsoft Office PowerPoint</Application>
  <PresentationFormat>On-screen Show (4:3)</PresentationFormat>
  <Paragraphs>94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Bell MT</vt:lpstr>
      <vt:lpstr>Calibri</vt:lpstr>
      <vt:lpstr>Georgia</vt:lpstr>
      <vt:lpstr>Times New Roman</vt:lpstr>
      <vt:lpstr>Horizon</vt:lpstr>
      <vt:lpstr>10 Business lessons learned using escape games</vt:lpstr>
      <vt:lpstr>Teamwork humor:</vt:lpstr>
      <vt:lpstr>The industry</vt:lpstr>
      <vt:lpstr>PowerPoint Presentation</vt:lpstr>
      <vt:lpstr>PowerPoint Presentation</vt:lpstr>
      <vt:lpstr>Types of escape games</vt:lpstr>
      <vt:lpstr>How can companies use escape games?</vt:lpstr>
      <vt:lpstr>How can companies use escape games?</vt:lpstr>
      <vt:lpstr>How can companies use escape games?</vt:lpstr>
      <vt:lpstr>How can companies use escape games?</vt:lpstr>
      <vt:lpstr>How can companies use escape games?</vt:lpstr>
      <vt:lpstr>How can companies use escape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Dana Martin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Pay or not to pay</dc:title>
  <dc:creator>Dana</dc:creator>
  <cp:lastModifiedBy>Denise Montecino</cp:lastModifiedBy>
  <cp:revision>28</cp:revision>
  <dcterms:created xsi:type="dcterms:W3CDTF">2017-01-26T16:17:51Z</dcterms:created>
  <dcterms:modified xsi:type="dcterms:W3CDTF">2018-10-10T06:39:41Z</dcterms:modified>
</cp:coreProperties>
</file>